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808788" cy="9940925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FF"/>
    <a:srgbClr val="F8B308"/>
    <a:srgbClr val="FE5E00"/>
    <a:srgbClr val="000066"/>
    <a:srgbClr val="000074"/>
    <a:srgbClr val="000082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8" autoAdjust="0"/>
    <p:restoredTop sz="95833" autoAdjust="0"/>
  </p:normalViewPr>
  <p:slideViewPr>
    <p:cSldViewPr snapToGrid="0">
      <p:cViewPr varScale="1">
        <p:scale>
          <a:sx n="45" d="100"/>
          <a:sy n="45" d="100"/>
        </p:scale>
        <p:origin x="3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627EA94C-77A3-2040-8584-2856F8330D11}" type="datetimeFigureOut">
              <a:rPr lang="en-US" smtClean="0"/>
              <a:pPr/>
              <a:t>10/4/2024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1263" y="1243013"/>
            <a:ext cx="18462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>
                <a:latin typeface="Gill Sans MT" panose="020B0502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>
                <a:latin typeface="Gill Sans MT" panose="020B0502020104020203" pitchFamily="34" charset="0"/>
              </a:defRPr>
            </a:lvl1pPr>
          </a:lstStyle>
          <a:p>
            <a:fld id="{AE0A575A-FE42-F34E-BE8D-35435E3FEA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Gill Sans MT" panose="020B0502020104020203" pitchFamily="34" charset="0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81263" y="1243013"/>
            <a:ext cx="18462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04/10/2024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378CC7FA-4DC8-4AC2-8BC3-7D8537098B71}" type="datetimeFigureOut">
              <a:rPr lang="en-GB" smtClean="0"/>
              <a:pPr/>
              <a:t>04/10/2024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fld id="{9279427D-ACDB-44CB-AE16-16FE043BA3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tif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rgbClr val="144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06045" y="191345"/>
            <a:ext cx="9602406" cy="17054871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/>
              <a:t>Key Concepts taught:</a:t>
            </a:r>
          </a:p>
          <a:p>
            <a:pPr lvl="0"/>
            <a:r>
              <a:rPr lang="en-GB" sz="2400"/>
              <a:t>Belief</a:t>
            </a:r>
          </a:p>
          <a:p>
            <a:pPr lvl="0"/>
            <a:r>
              <a:rPr lang="en-GB" sz="2400"/>
              <a:t>Diversity</a:t>
            </a:r>
          </a:p>
          <a:p>
            <a:pPr lvl="0"/>
            <a:r>
              <a:rPr lang="en-GB" sz="2400"/>
              <a:t>Worldviews</a:t>
            </a:r>
          </a:p>
          <a:p>
            <a:pPr lvl="0"/>
            <a:r>
              <a:rPr lang="en-GB" sz="2400"/>
              <a:t>Values</a:t>
            </a:r>
          </a:p>
          <a:p>
            <a:pPr lvl="0"/>
            <a:r>
              <a:rPr lang="en-GB" sz="2400"/>
              <a:t>Vocabulary</a:t>
            </a:r>
            <a:endParaRPr lang="en-GB" sz="2400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2C681CE-4F5E-FE42-BDC2-CE2B81D6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06" r="530" b="32512"/>
          <a:stretch/>
        </p:blipFill>
        <p:spPr>
          <a:xfrm>
            <a:off x="7297802" y="14678389"/>
            <a:ext cx="1428811" cy="482694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3D35D7D2-2E2B-AC4E-B8C7-CD4BAAE7209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34676" y="275387"/>
            <a:ext cx="1530770" cy="1286291"/>
          </a:xfrm>
          <a:prstGeom prst="rect">
            <a:avLst/>
          </a:prstGeom>
        </p:spPr>
      </p:pic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89227" y="13650373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67733" y="15522198"/>
            <a:ext cx="6361359" cy="610731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522506" y="11473144"/>
            <a:ext cx="2746985" cy="2254844"/>
          </a:xfrm>
          <a:prstGeom prst="blockArc">
            <a:avLst>
              <a:gd name="adj1" fmla="val 10673488"/>
              <a:gd name="adj2" fmla="val 288509"/>
              <a:gd name="adj3" fmla="val 26355"/>
            </a:avLst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50152" y="11217784"/>
            <a:ext cx="6060736" cy="62905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50471" y="9293316"/>
            <a:ext cx="2869700" cy="2229301"/>
          </a:xfrm>
          <a:prstGeom prst="blockArc">
            <a:avLst>
              <a:gd name="adj1" fmla="val 10983777"/>
              <a:gd name="adj2" fmla="val 263439"/>
              <a:gd name="adj3" fmla="val 28511"/>
            </a:avLst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436295" y="7042377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1" y="8981637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83067" y="6823046"/>
            <a:ext cx="5827821" cy="617391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00358" y="4927040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92737" y="2763370"/>
            <a:ext cx="2734839" cy="2184400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055388" y="4618819"/>
            <a:ext cx="5827819" cy="60417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267161" y="6379143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455749" y="6578592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681208" y="9817680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849124" y="10037956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4861897" y="12937324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4996978" y="1313146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90039" y="2486959"/>
            <a:ext cx="6023138" cy="6159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5231321" y="4238258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5444759" y="443854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39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560" y="1393692"/>
            <a:ext cx="731521" cy="642998"/>
          </a:xfrm>
          <a:prstGeom prst="triangle">
            <a:avLst/>
          </a:prstGeom>
          <a:gradFill flip="none" rotWithShape="1">
            <a:gsLst>
              <a:gs pos="100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52824" y="2310290"/>
            <a:ext cx="1057175" cy="49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5007248" y="1321275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6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4988561" y="13211415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</a:rPr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855992" y="1010554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</a:rPr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859330" y="1012891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7477166" y="661558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</a:rPr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7480179" y="6679358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5373436" y="4552860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</a:rPr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7482999" y="15088153"/>
            <a:ext cx="1214980" cy="1304869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7676352" y="15284227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966688" y="1416689"/>
            <a:ext cx="731521" cy="642998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7000">
                <a:schemeClr val="accent1">
                  <a:lumMod val="45000"/>
                  <a:lumOff val="55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84000">
                <a:srgbClr val="002060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00923" y="2232155"/>
            <a:ext cx="883544" cy="51923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MT" panose="020B05020201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31F007-F2EF-B743-95B5-064651A24C4D}"/>
              </a:ext>
            </a:extLst>
          </p:cNvPr>
          <p:cNvGrpSpPr/>
          <p:nvPr/>
        </p:nvGrpSpPr>
        <p:grpSpPr>
          <a:xfrm>
            <a:off x="5995527" y="269511"/>
            <a:ext cx="3560325" cy="836637"/>
            <a:chOff x="4741708" y="121030"/>
            <a:chExt cx="4663329" cy="109583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2363651-F30F-B040-B132-87EDCC8ED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368298" y="121030"/>
              <a:ext cx="1036739" cy="1093807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F555249-618A-DF43-A0EC-2F598F416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2" b="2469"/>
            <a:stretch/>
          </p:blipFill>
          <p:spPr>
            <a:xfrm>
              <a:off x="4741708" y="704910"/>
              <a:ext cx="3475911" cy="447485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D6ADC9C-25A6-1945-9CDE-45BF572BD0EA}"/>
                </a:ext>
              </a:extLst>
            </p:cNvPr>
            <p:cNvSpPr/>
            <p:nvPr/>
          </p:nvSpPr>
          <p:spPr>
            <a:xfrm rot="16200000" flipV="1">
              <a:off x="7822109" y="691170"/>
              <a:ext cx="977671" cy="7371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ill Sans MT" panose="020B0502020104020203" pitchFamily="34" charset="0"/>
              </a:endParaRPr>
            </a:p>
          </p:txBody>
        </p:sp>
      </p:grpSp>
      <p:sp>
        <p:nvSpPr>
          <p:cNvPr id="401" name="TextBox 400">
            <a:extLst>
              <a:ext uri="{FF2B5EF4-FFF2-40B4-BE49-F238E27FC236}">
                <a16:creationId xmlns:a16="http://schemas.microsoft.com/office/drawing/2014/main" id="{189D5999-43F7-F641-9393-172A969C8B1F}"/>
              </a:ext>
            </a:extLst>
          </p:cNvPr>
          <p:cNvSpPr txBox="1"/>
          <p:nvPr/>
        </p:nvSpPr>
        <p:spPr>
          <a:xfrm>
            <a:off x="948781" y="17247026"/>
            <a:ext cx="798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‘ LIVING LIFE TO THE FULL’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 rot="20729315">
            <a:off x="8496450" y="1465735"/>
            <a:ext cx="1131194" cy="1468811"/>
          </a:xfrm>
          <a:prstGeom prst="rect">
            <a:avLst/>
          </a:prstGeom>
        </p:spPr>
      </p:pic>
      <p:pic>
        <p:nvPicPr>
          <p:cNvPr id="364" name="Picture 363">
            <a:extLst>
              <a:ext uri="{FF2B5EF4-FFF2-40B4-BE49-F238E27FC236}">
                <a16:creationId xmlns:a16="http://schemas.microsoft.com/office/drawing/2014/main" id="{ACCE7FBB-149D-1D4E-9932-4FD4A73A1DD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540"/>
          <a:stretch/>
        </p:blipFill>
        <p:spPr>
          <a:xfrm>
            <a:off x="5050460" y="260414"/>
            <a:ext cx="849455" cy="860915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85072" y="15423914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7717454" y="15400437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Gill Sans MT" panose="020B0502020104020203" pitchFamily="34" charset="0"/>
              </a:rPr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5425723" y="4564969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069ACC-258E-4717-B854-B0F3F88E7EEB}"/>
              </a:ext>
            </a:extLst>
          </p:cNvPr>
          <p:cNvSpPr/>
          <p:nvPr/>
        </p:nvSpPr>
        <p:spPr>
          <a:xfrm>
            <a:off x="3805312" y="15575629"/>
            <a:ext cx="4125816" cy="4552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Belief</a:t>
            </a:r>
            <a:endParaRPr lang="en-GB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904041EF-AB13-4506-83C0-985DD5627B36}"/>
              </a:ext>
            </a:extLst>
          </p:cNvPr>
          <p:cNvSpPr/>
          <p:nvPr/>
        </p:nvSpPr>
        <p:spPr>
          <a:xfrm>
            <a:off x="3263205" y="13488436"/>
            <a:ext cx="1332798" cy="3316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Sikhi</a:t>
            </a:r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 Dharma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850B9D7-F5A2-4E39-B3F9-1260B0875FE5}"/>
              </a:ext>
            </a:extLst>
          </p:cNvPr>
          <p:cNvSpPr/>
          <p:nvPr/>
        </p:nvSpPr>
        <p:spPr>
          <a:xfrm>
            <a:off x="2020974" y="15613298"/>
            <a:ext cx="113148" cy="41081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Gill Sans MT" panose="020B0502020104020203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3B865643-B090-4190-8C31-4949563EFCFD}"/>
              </a:ext>
            </a:extLst>
          </p:cNvPr>
          <p:cNvSpPr/>
          <p:nvPr/>
        </p:nvSpPr>
        <p:spPr>
          <a:xfrm>
            <a:off x="6041834" y="13512412"/>
            <a:ext cx="1871225" cy="4001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Creation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1A1E2E83-87D2-43FE-842D-9EAC3049D35C}"/>
              </a:ext>
            </a:extLst>
          </p:cNvPr>
          <p:cNvSpPr/>
          <p:nvPr/>
        </p:nvSpPr>
        <p:spPr>
          <a:xfrm>
            <a:off x="3655341" y="11248554"/>
            <a:ext cx="1934856" cy="4772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Islam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A0669951-DB6C-4B02-99B0-584A475CAB3A}"/>
              </a:ext>
            </a:extLst>
          </p:cNvPr>
          <p:cNvSpPr/>
          <p:nvPr/>
        </p:nvSpPr>
        <p:spPr>
          <a:xfrm>
            <a:off x="513260" y="11189365"/>
            <a:ext cx="3610369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Pilgrimages</a:t>
            </a: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41C85B5B-57FD-47DF-BD15-719B5AC5E7EB}"/>
              </a:ext>
            </a:extLst>
          </p:cNvPr>
          <p:cNvSpPr/>
          <p:nvPr/>
        </p:nvSpPr>
        <p:spPr>
          <a:xfrm>
            <a:off x="5579349" y="349966"/>
            <a:ext cx="343459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ST EDWARD’S ACADEMY</a:t>
            </a:r>
          </a:p>
        </p:txBody>
      </p: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E31830EA-84C4-42C0-8E08-730FA8FF1140}"/>
              </a:ext>
            </a:extLst>
          </p:cNvPr>
          <p:cNvCxnSpPr/>
          <p:nvPr/>
        </p:nvCxnSpPr>
        <p:spPr>
          <a:xfrm>
            <a:off x="4498850" y="15541809"/>
            <a:ext cx="0" cy="5939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997461" y="8982588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FC08E28A-F52F-48A3-94BB-55D3CAEC1194}"/>
              </a:ext>
            </a:extLst>
          </p:cNvPr>
          <p:cNvCxnSpPr>
            <a:cxnSpLocks/>
          </p:cNvCxnSpPr>
          <p:nvPr/>
        </p:nvCxnSpPr>
        <p:spPr>
          <a:xfrm>
            <a:off x="5943697" y="11237675"/>
            <a:ext cx="0" cy="6934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D90BAAA1-F832-46D8-A75E-267DA5533984}"/>
              </a:ext>
            </a:extLst>
          </p:cNvPr>
          <p:cNvCxnSpPr>
            <a:cxnSpLocks/>
          </p:cNvCxnSpPr>
          <p:nvPr/>
        </p:nvCxnSpPr>
        <p:spPr>
          <a:xfrm flipH="1">
            <a:off x="7953907" y="8984209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0" name="Rectangle 479">
            <a:extLst>
              <a:ext uri="{FF2B5EF4-FFF2-40B4-BE49-F238E27FC236}">
                <a16:creationId xmlns:a16="http://schemas.microsoft.com/office/drawing/2014/main" id="{1B246925-0B5A-4045-A6E0-294F1E524D02}"/>
              </a:ext>
            </a:extLst>
          </p:cNvPr>
          <p:cNvSpPr/>
          <p:nvPr/>
        </p:nvSpPr>
        <p:spPr>
          <a:xfrm>
            <a:off x="3658033" y="9066076"/>
            <a:ext cx="2834932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Evil and Sufferi</a:t>
            </a:r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ng</a:t>
            </a: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914205" y="6015867"/>
            <a:ext cx="724647" cy="337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414B4F86-E825-44B2-8553-9E88DCDEF78E}"/>
              </a:ext>
            </a:extLst>
          </p:cNvPr>
          <p:cNvCxnSpPr>
            <a:cxnSpLocks/>
          </p:cNvCxnSpPr>
          <p:nvPr/>
        </p:nvCxnSpPr>
        <p:spPr>
          <a:xfrm flipH="1">
            <a:off x="2141982" y="6801666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4217693" y="6818548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57ED869A-29E1-40CD-A636-630D873C79FC}"/>
              </a:ext>
            </a:extLst>
          </p:cNvPr>
          <p:cNvCxnSpPr>
            <a:cxnSpLocks/>
          </p:cNvCxnSpPr>
          <p:nvPr/>
        </p:nvCxnSpPr>
        <p:spPr>
          <a:xfrm flipH="1">
            <a:off x="3142859" y="4570153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8" name="TextBox 517">
            <a:extLst>
              <a:ext uri="{FF2B5EF4-FFF2-40B4-BE49-F238E27FC236}">
                <a16:creationId xmlns:a16="http://schemas.microsoft.com/office/drawing/2014/main" id="{04080AB5-3FE0-499B-A432-EC84DC62CE70}"/>
              </a:ext>
            </a:extLst>
          </p:cNvPr>
          <p:cNvSpPr txBox="1"/>
          <p:nvPr/>
        </p:nvSpPr>
        <p:spPr>
          <a:xfrm>
            <a:off x="3000616" y="7649927"/>
            <a:ext cx="1139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Gill Sans MT" panose="020B0502020104020203" pitchFamily="34" charset="0"/>
            </a:endParaRPr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70964A67-7545-46A8-9B4B-60E8C93C2A92}"/>
              </a:ext>
            </a:extLst>
          </p:cNvPr>
          <p:cNvSpPr/>
          <p:nvPr/>
        </p:nvSpPr>
        <p:spPr>
          <a:xfrm>
            <a:off x="3526712" y="6853464"/>
            <a:ext cx="2837715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39" name="Rectangle 538">
            <a:extLst>
              <a:ext uri="{FF2B5EF4-FFF2-40B4-BE49-F238E27FC236}">
                <a16:creationId xmlns:a16="http://schemas.microsoft.com/office/drawing/2014/main" id="{D5AEBEAD-66F0-42BD-B063-F6AF7B35E20B}"/>
              </a:ext>
            </a:extLst>
          </p:cNvPr>
          <p:cNvSpPr/>
          <p:nvPr/>
        </p:nvSpPr>
        <p:spPr>
          <a:xfrm>
            <a:off x="5933683" y="4691640"/>
            <a:ext cx="2837715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Problem of Evil</a:t>
            </a:r>
          </a:p>
        </p:txBody>
      </p:sp>
      <p:sp>
        <p:nvSpPr>
          <p:cNvPr id="540" name="Rectangle 539">
            <a:extLst>
              <a:ext uri="{FF2B5EF4-FFF2-40B4-BE49-F238E27FC236}">
                <a16:creationId xmlns:a16="http://schemas.microsoft.com/office/drawing/2014/main" id="{441C274A-F5EC-4239-A553-B30555127929}"/>
              </a:ext>
            </a:extLst>
          </p:cNvPr>
          <p:cNvSpPr/>
          <p:nvPr/>
        </p:nvSpPr>
        <p:spPr>
          <a:xfrm rot="5400000">
            <a:off x="7077067" y="3631719"/>
            <a:ext cx="2837715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Medical Ethics</a:t>
            </a:r>
          </a:p>
        </p:txBody>
      </p: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8111864" y="4457448"/>
            <a:ext cx="274787" cy="6088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7408070" y="2483257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5" name="TextBox 544">
            <a:extLst>
              <a:ext uri="{FF2B5EF4-FFF2-40B4-BE49-F238E27FC236}">
                <a16:creationId xmlns:a16="http://schemas.microsoft.com/office/drawing/2014/main" id="{BB212C6A-2A63-462F-A471-6B7F2C607CD4}"/>
              </a:ext>
            </a:extLst>
          </p:cNvPr>
          <p:cNvSpPr txBox="1"/>
          <p:nvPr/>
        </p:nvSpPr>
        <p:spPr>
          <a:xfrm>
            <a:off x="8352587" y="2068826"/>
            <a:ext cx="1107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Gill Sans MT" panose="020B0502020104020203" pitchFamily="34" charset="0"/>
              </a:rPr>
              <a:t>/</a:t>
            </a:r>
          </a:p>
        </p:txBody>
      </p:sp>
      <p:cxnSp>
        <p:nvCxnSpPr>
          <p:cNvPr id="551" name="Straight Connector 550">
            <a:extLst>
              <a:ext uri="{FF2B5EF4-FFF2-40B4-BE49-F238E27FC236}">
                <a16:creationId xmlns:a16="http://schemas.microsoft.com/office/drawing/2014/main" id="{7524FC04-0540-4084-BADF-060F092F0990}"/>
              </a:ext>
            </a:extLst>
          </p:cNvPr>
          <p:cNvCxnSpPr>
            <a:cxnSpLocks/>
          </p:cNvCxnSpPr>
          <p:nvPr/>
        </p:nvCxnSpPr>
        <p:spPr>
          <a:xfrm>
            <a:off x="5326539" y="2261406"/>
            <a:ext cx="0" cy="3403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" name="Picture 552">
            <a:extLst>
              <a:ext uri="{FF2B5EF4-FFF2-40B4-BE49-F238E27FC236}">
                <a16:creationId xmlns:a16="http://schemas.microsoft.com/office/drawing/2014/main" id="{41C8350F-19FB-42AA-A3A7-42DA596E34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9460" y="1873592"/>
            <a:ext cx="510841" cy="552542"/>
          </a:xfrm>
          <a:prstGeom prst="rect">
            <a:avLst/>
          </a:prstGeom>
        </p:spPr>
      </p:pic>
      <p:pic>
        <p:nvPicPr>
          <p:cNvPr id="561" name="Picture 560">
            <a:extLst>
              <a:ext uri="{FF2B5EF4-FFF2-40B4-BE49-F238E27FC236}">
                <a16:creationId xmlns:a16="http://schemas.microsoft.com/office/drawing/2014/main" id="{2D7930D4-52DE-4B88-B937-710AB710DA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80967" y="1913281"/>
            <a:ext cx="511227" cy="486883"/>
          </a:xfrm>
          <a:prstGeom prst="rect">
            <a:avLst/>
          </a:prstGeom>
        </p:spPr>
      </p:pic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4003514" y="2581061"/>
            <a:ext cx="2837715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Religious Symbolism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113" y="291838"/>
            <a:ext cx="3352800" cy="1238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38" y="15550854"/>
            <a:ext cx="383867" cy="396053"/>
          </a:xfrm>
          <a:prstGeom prst="rect">
            <a:avLst/>
          </a:prstGeom>
        </p:spPr>
      </p:pic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EE95919D-D522-4E03-8645-C55652C34A8F}"/>
              </a:ext>
            </a:extLst>
          </p:cNvPr>
          <p:cNvCxnSpPr>
            <a:cxnSpLocks/>
          </p:cNvCxnSpPr>
          <p:nvPr/>
        </p:nvCxnSpPr>
        <p:spPr>
          <a:xfrm flipH="1">
            <a:off x="1571397" y="15296706"/>
            <a:ext cx="270970" cy="6234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FF22FF09-AA59-4E2A-94B3-AB11C381AF19}"/>
              </a:ext>
            </a:extLst>
          </p:cNvPr>
          <p:cNvCxnSpPr>
            <a:cxnSpLocks/>
          </p:cNvCxnSpPr>
          <p:nvPr/>
        </p:nvCxnSpPr>
        <p:spPr>
          <a:xfrm>
            <a:off x="8253344" y="13211415"/>
            <a:ext cx="266274" cy="5653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" name="Rectangle 330">
            <a:extLst>
              <a:ext uri="{FF2B5EF4-FFF2-40B4-BE49-F238E27FC236}">
                <a16:creationId xmlns:a16="http://schemas.microsoft.com/office/drawing/2014/main" id="{F4E19168-A481-40FA-8600-5FC06F8DD812}"/>
              </a:ext>
            </a:extLst>
          </p:cNvPr>
          <p:cNvSpPr/>
          <p:nvPr/>
        </p:nvSpPr>
        <p:spPr>
          <a:xfrm rot="3578810">
            <a:off x="7532156" y="11907184"/>
            <a:ext cx="1890616" cy="2808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Stewardship</a:t>
            </a:r>
          </a:p>
        </p:txBody>
      </p: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127258B6-3A2E-4BAB-8A47-F042979B7386}"/>
              </a:ext>
            </a:extLst>
          </p:cNvPr>
          <p:cNvCxnSpPr>
            <a:cxnSpLocks/>
          </p:cNvCxnSpPr>
          <p:nvPr/>
        </p:nvCxnSpPr>
        <p:spPr>
          <a:xfrm flipH="1">
            <a:off x="3130542" y="11109894"/>
            <a:ext cx="11003" cy="63955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Rectangle 346">
            <a:extLst>
              <a:ext uri="{FF2B5EF4-FFF2-40B4-BE49-F238E27FC236}">
                <a16:creationId xmlns:a16="http://schemas.microsoft.com/office/drawing/2014/main" id="{434E4246-0084-4D54-837C-E26C77322BF4}"/>
              </a:ext>
            </a:extLst>
          </p:cNvPr>
          <p:cNvSpPr/>
          <p:nvPr/>
        </p:nvSpPr>
        <p:spPr>
          <a:xfrm>
            <a:off x="1335828" y="11254379"/>
            <a:ext cx="1934856" cy="47723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8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332" name="Straight Connector 331">
            <a:extLst>
              <a:ext uri="{FF2B5EF4-FFF2-40B4-BE49-F238E27FC236}">
                <a16:creationId xmlns:a16="http://schemas.microsoft.com/office/drawing/2014/main" id="{238188EB-E484-489C-9E52-325824B574B0}"/>
              </a:ext>
            </a:extLst>
          </p:cNvPr>
          <p:cNvCxnSpPr/>
          <p:nvPr/>
        </p:nvCxnSpPr>
        <p:spPr>
          <a:xfrm>
            <a:off x="2802495" y="13357266"/>
            <a:ext cx="0" cy="5939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Rectangle 392">
            <a:extLst>
              <a:ext uri="{FF2B5EF4-FFF2-40B4-BE49-F238E27FC236}">
                <a16:creationId xmlns:a16="http://schemas.microsoft.com/office/drawing/2014/main" id="{B89FA211-496A-48F9-BE2A-4E30F43B554B}"/>
              </a:ext>
            </a:extLst>
          </p:cNvPr>
          <p:cNvSpPr/>
          <p:nvPr/>
        </p:nvSpPr>
        <p:spPr>
          <a:xfrm>
            <a:off x="1952327" y="6913158"/>
            <a:ext cx="2710532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Holocaust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E6B822F-75FC-450F-949C-6B8AAD45A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116340"/>
              </p:ext>
            </p:extLst>
          </p:nvPr>
        </p:nvGraphicFramePr>
        <p:xfrm>
          <a:off x="256423" y="302400"/>
          <a:ext cx="864696" cy="3945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96">
                  <a:extLst>
                    <a:ext uri="{9D8B030D-6E8A-4147-A177-3AD203B41FA5}">
                      <a16:colId xmlns:a16="http://schemas.microsoft.com/office/drawing/2014/main" val="1676747779"/>
                    </a:ext>
                  </a:extLst>
                </a:gridCol>
              </a:tblGrid>
              <a:tr h="563693">
                <a:tc>
                  <a:txBody>
                    <a:bodyPr/>
                    <a:lstStyle/>
                    <a:p>
                      <a:r>
                        <a:rPr lang="en-GB" sz="1050" b="0" dirty="0">
                          <a:solidFill>
                            <a:schemeClr val="tx1"/>
                          </a:solidFill>
                        </a:rPr>
                        <a:t>Christianity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6154673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/>
                        <a:t>Islam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58738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/>
                        <a:t>Hindu Dharma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369646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/>
                        <a:t>Buddhist Tradition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11232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/>
                        <a:t>Jewish Tradition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013880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 err="1"/>
                        <a:t>Sikhi</a:t>
                      </a:r>
                      <a:r>
                        <a:rPr lang="en-GB" sz="1050" dirty="0"/>
                        <a:t> Dharma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65878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r>
                        <a:rPr lang="en-GB" sz="1050" dirty="0"/>
                        <a:t>Worldviews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211424"/>
                  </a:ext>
                </a:extLst>
              </a:tr>
            </a:tbl>
          </a:graphicData>
        </a:graphic>
      </p:graphicFrame>
      <p:sp>
        <p:nvSpPr>
          <p:cNvPr id="432" name="Rectangle 431">
            <a:extLst>
              <a:ext uri="{FF2B5EF4-FFF2-40B4-BE49-F238E27FC236}">
                <a16:creationId xmlns:a16="http://schemas.microsoft.com/office/drawing/2014/main" id="{224095DE-4DCA-4682-BCEA-B86B8C6980E6}"/>
              </a:ext>
            </a:extLst>
          </p:cNvPr>
          <p:cNvSpPr/>
          <p:nvPr/>
        </p:nvSpPr>
        <p:spPr>
          <a:xfrm>
            <a:off x="1032926" y="15574613"/>
            <a:ext cx="4125816" cy="4552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Comparing Religions</a:t>
            </a:r>
            <a:endParaRPr lang="en-GB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34" name="Rectangle 433">
            <a:extLst>
              <a:ext uri="{FF2B5EF4-FFF2-40B4-BE49-F238E27FC236}">
                <a16:creationId xmlns:a16="http://schemas.microsoft.com/office/drawing/2014/main" id="{FFB25D65-ECCE-49FE-8BCE-D3ACB3BF61B8}"/>
              </a:ext>
            </a:extLst>
          </p:cNvPr>
          <p:cNvSpPr/>
          <p:nvPr/>
        </p:nvSpPr>
        <p:spPr>
          <a:xfrm>
            <a:off x="1218503" y="14611361"/>
            <a:ext cx="4125816" cy="4552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Belief</a:t>
            </a:r>
            <a:endParaRPr lang="en-GB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36" name="Rectangle 435">
            <a:extLst>
              <a:ext uri="{FF2B5EF4-FFF2-40B4-BE49-F238E27FC236}">
                <a16:creationId xmlns:a16="http://schemas.microsoft.com/office/drawing/2014/main" id="{0DEC697A-1CF4-494C-9CCA-8911B4B0DDAD}"/>
              </a:ext>
            </a:extLst>
          </p:cNvPr>
          <p:cNvSpPr/>
          <p:nvPr/>
        </p:nvSpPr>
        <p:spPr>
          <a:xfrm rot="16906726">
            <a:off x="-530013" y="14267573"/>
            <a:ext cx="4125816" cy="4552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Christian Beliefs</a:t>
            </a:r>
            <a:endParaRPr lang="en-GB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538B8A78-52F0-4A6C-8770-A3C834768776}"/>
              </a:ext>
            </a:extLst>
          </p:cNvPr>
          <p:cNvCxnSpPr>
            <a:cxnSpLocks/>
          </p:cNvCxnSpPr>
          <p:nvPr/>
        </p:nvCxnSpPr>
        <p:spPr>
          <a:xfrm flipH="1">
            <a:off x="6189310" y="8970533"/>
            <a:ext cx="19663" cy="65501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1" name="Rectangle 440">
            <a:extLst>
              <a:ext uri="{FF2B5EF4-FFF2-40B4-BE49-F238E27FC236}">
                <a16:creationId xmlns:a16="http://schemas.microsoft.com/office/drawing/2014/main" id="{55E43E13-171D-4471-AC42-85F16050D7C5}"/>
              </a:ext>
            </a:extLst>
          </p:cNvPr>
          <p:cNvSpPr/>
          <p:nvPr/>
        </p:nvSpPr>
        <p:spPr>
          <a:xfrm>
            <a:off x="6072441" y="9090135"/>
            <a:ext cx="1897880" cy="520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Conflict &amp; Peace</a:t>
            </a:r>
            <a:endParaRPr lang="en-GB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9CCB4BEE-F6D7-4763-BBEE-8AA9B6639C82}"/>
              </a:ext>
            </a:extLst>
          </p:cNvPr>
          <p:cNvSpPr/>
          <p:nvPr/>
        </p:nvSpPr>
        <p:spPr>
          <a:xfrm rot="16831257">
            <a:off x="7621042" y="8189072"/>
            <a:ext cx="1933279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 err="1">
                <a:solidFill>
                  <a:schemeClr val="bg1"/>
                </a:solidFill>
                <a:latin typeface="Gill Sans MT" panose="020B0502020104020203" pitchFamily="34" charset="0"/>
              </a:rPr>
              <a:t>Sikhi</a:t>
            </a:r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Dharma</a:t>
            </a:r>
            <a:endParaRPr lang="en-GB" sz="20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76AA1524-E27F-4B06-AFDC-BDD855DF9DA6}"/>
              </a:ext>
            </a:extLst>
          </p:cNvPr>
          <p:cNvSpPr/>
          <p:nvPr/>
        </p:nvSpPr>
        <p:spPr>
          <a:xfrm>
            <a:off x="1266588" y="9063347"/>
            <a:ext cx="2702552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Christian Practices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01BFA8B-5BAB-42A7-A58D-D08FDD2789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422086"/>
              </p:ext>
            </p:extLst>
          </p:nvPr>
        </p:nvGraphicFramePr>
        <p:xfrm>
          <a:off x="4572746" y="16196455"/>
          <a:ext cx="95342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1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7671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117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1695AEF9-A2AD-4B71-8C2C-A9AF09FF7F59}"/>
              </a:ext>
            </a:extLst>
          </p:cNvPr>
          <p:cNvSpPr/>
          <p:nvPr/>
        </p:nvSpPr>
        <p:spPr>
          <a:xfrm>
            <a:off x="5555360" y="16095077"/>
            <a:ext cx="26616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Compare and Contrast</a:t>
            </a:r>
          </a:p>
          <a:p>
            <a:pPr lvl="0"/>
            <a:r>
              <a:rPr lang="en-GB" sz="1000" dirty="0"/>
              <a:t>Worldviews</a:t>
            </a:r>
          </a:p>
          <a:p>
            <a:pPr lvl="0"/>
            <a:r>
              <a:rPr lang="en-GB" sz="1000" dirty="0"/>
              <a:t>Sources of Wisdom &amp; Authority</a:t>
            </a:r>
          </a:p>
          <a:p>
            <a:pPr lvl="0"/>
            <a:r>
              <a:rPr lang="en-GB" sz="1000" dirty="0"/>
              <a:t>Culture</a:t>
            </a:r>
          </a:p>
          <a:p>
            <a:pPr lvl="0"/>
            <a:r>
              <a:rPr lang="en-GB" sz="1000" dirty="0"/>
              <a:t>Vocabulary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215FA50B-079D-4482-9C1B-5863F73B4C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524786"/>
              </p:ext>
            </p:extLst>
          </p:nvPr>
        </p:nvGraphicFramePr>
        <p:xfrm>
          <a:off x="590564" y="16211896"/>
          <a:ext cx="1856154" cy="272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359">
                  <a:extLst>
                    <a:ext uri="{9D8B030D-6E8A-4147-A177-3AD203B41FA5}">
                      <a16:colId xmlns:a16="http://schemas.microsoft.com/office/drawing/2014/main" val="1488744495"/>
                    </a:ext>
                  </a:extLst>
                </a:gridCol>
                <a:gridCol w="309359">
                  <a:extLst>
                    <a:ext uri="{9D8B030D-6E8A-4147-A177-3AD203B41FA5}">
                      <a16:colId xmlns:a16="http://schemas.microsoft.com/office/drawing/2014/main" val="1600403904"/>
                    </a:ext>
                  </a:extLst>
                </a:gridCol>
                <a:gridCol w="309359">
                  <a:extLst>
                    <a:ext uri="{9D8B030D-6E8A-4147-A177-3AD203B41FA5}">
                      <a16:colId xmlns:a16="http://schemas.microsoft.com/office/drawing/2014/main" val="1709387992"/>
                    </a:ext>
                  </a:extLst>
                </a:gridCol>
                <a:gridCol w="309359">
                  <a:extLst>
                    <a:ext uri="{9D8B030D-6E8A-4147-A177-3AD203B41FA5}">
                      <a16:colId xmlns:a16="http://schemas.microsoft.com/office/drawing/2014/main" val="1872037157"/>
                    </a:ext>
                  </a:extLst>
                </a:gridCol>
                <a:gridCol w="309359">
                  <a:extLst>
                    <a:ext uri="{9D8B030D-6E8A-4147-A177-3AD203B41FA5}">
                      <a16:colId xmlns:a16="http://schemas.microsoft.com/office/drawing/2014/main" val="2001361280"/>
                    </a:ext>
                  </a:extLst>
                </a:gridCol>
                <a:gridCol w="309359">
                  <a:extLst>
                    <a:ext uri="{9D8B030D-6E8A-4147-A177-3AD203B41FA5}">
                      <a16:colId xmlns:a16="http://schemas.microsoft.com/office/drawing/2014/main" val="265401970"/>
                    </a:ext>
                  </a:extLst>
                </a:gridCol>
              </a:tblGrid>
              <a:tr h="27247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3748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74033296-39F2-426F-A383-4F3DB9445418}"/>
              </a:ext>
            </a:extLst>
          </p:cNvPr>
          <p:cNvSpPr/>
          <p:nvPr/>
        </p:nvSpPr>
        <p:spPr>
          <a:xfrm>
            <a:off x="2462566" y="16096697"/>
            <a:ext cx="485775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Practices</a:t>
            </a:r>
          </a:p>
          <a:p>
            <a:pPr lvl="0"/>
            <a:r>
              <a:rPr lang="en-GB" sz="1000" dirty="0"/>
              <a:t>Symbolism</a:t>
            </a:r>
          </a:p>
          <a:p>
            <a:pPr lvl="0"/>
            <a:r>
              <a:rPr lang="en-GB" sz="1000" dirty="0"/>
              <a:t>Compare and Contrast</a:t>
            </a:r>
          </a:p>
          <a:p>
            <a:pPr lvl="0"/>
            <a:r>
              <a:rPr lang="en-GB" sz="1000" dirty="0"/>
              <a:t>Diversity</a:t>
            </a:r>
          </a:p>
          <a:p>
            <a:pPr lvl="0"/>
            <a:r>
              <a:rPr lang="en-GB" sz="1000" dirty="0"/>
              <a:t>Vocabulary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4EE2892-8B8B-47AA-BD64-312BAB591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2364"/>
              </p:ext>
            </p:extLst>
          </p:nvPr>
        </p:nvGraphicFramePr>
        <p:xfrm>
          <a:off x="314389" y="13687449"/>
          <a:ext cx="718537" cy="24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537">
                  <a:extLst>
                    <a:ext uri="{9D8B030D-6E8A-4147-A177-3AD203B41FA5}">
                      <a16:colId xmlns:a16="http://schemas.microsoft.com/office/drawing/2014/main" val="3761666089"/>
                    </a:ext>
                  </a:extLst>
                </a:gridCol>
              </a:tblGrid>
              <a:tr h="24893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13276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E573CDB1-147E-4D1F-B0E9-124797F7ED54}"/>
              </a:ext>
            </a:extLst>
          </p:cNvPr>
          <p:cNvSpPr/>
          <p:nvPr/>
        </p:nvSpPr>
        <p:spPr>
          <a:xfrm>
            <a:off x="200279" y="14013163"/>
            <a:ext cx="9497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Vocabulary</a:t>
            </a:r>
          </a:p>
          <a:p>
            <a:pPr lvl="0"/>
            <a:r>
              <a:rPr lang="en-GB" sz="1000" dirty="0"/>
              <a:t>Sources of Wisdom &amp; Authority</a:t>
            </a:r>
          </a:p>
          <a:p>
            <a:pPr lvl="0"/>
            <a:r>
              <a:rPr lang="en-GB" sz="1000" dirty="0"/>
              <a:t>Symbolism</a:t>
            </a:r>
          </a:p>
        </p:txBody>
      </p:sp>
      <p:sp>
        <p:nvSpPr>
          <p:cNvPr id="446" name="Rectangle 445">
            <a:extLst>
              <a:ext uri="{FF2B5EF4-FFF2-40B4-BE49-F238E27FC236}">
                <a16:creationId xmlns:a16="http://schemas.microsoft.com/office/drawing/2014/main" id="{D60595DB-08B9-4404-944D-8595F5CC1C31}"/>
              </a:ext>
            </a:extLst>
          </p:cNvPr>
          <p:cNvSpPr/>
          <p:nvPr/>
        </p:nvSpPr>
        <p:spPr>
          <a:xfrm>
            <a:off x="3372845" y="4694402"/>
            <a:ext cx="1940001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Inspirational Leaders</a:t>
            </a:r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3FDAE9B9-D1B0-42BA-8599-26FCFDF86A38}"/>
              </a:ext>
            </a:extLst>
          </p:cNvPr>
          <p:cNvSpPr/>
          <p:nvPr/>
        </p:nvSpPr>
        <p:spPr>
          <a:xfrm rot="1243807">
            <a:off x="742913" y="6669346"/>
            <a:ext cx="1907430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Muslim 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Beliefs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E196382E-D049-4971-B826-12AD42422F30}"/>
              </a:ext>
            </a:extLst>
          </p:cNvPr>
          <p:cNvSpPr/>
          <p:nvPr/>
        </p:nvSpPr>
        <p:spPr>
          <a:xfrm rot="18600661">
            <a:off x="627507" y="4953886"/>
            <a:ext cx="2144268" cy="3359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Muslim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 Practices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F3ED9288-636B-4B7F-A9B2-1E14D8BB0840}"/>
              </a:ext>
            </a:extLst>
          </p:cNvPr>
          <p:cNvSpPr/>
          <p:nvPr/>
        </p:nvSpPr>
        <p:spPr>
          <a:xfrm>
            <a:off x="4541876" y="6915724"/>
            <a:ext cx="2710532" cy="4320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Jewish Tradition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05A3E167-1276-48F0-BDA7-9CE29C4EED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8353"/>
              </p:ext>
            </p:extLst>
          </p:nvPr>
        </p:nvGraphicFramePr>
        <p:xfrm>
          <a:off x="3141545" y="14017466"/>
          <a:ext cx="470265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265">
                  <a:extLst>
                    <a:ext uri="{9D8B030D-6E8A-4147-A177-3AD203B41FA5}">
                      <a16:colId xmlns:a16="http://schemas.microsoft.com/office/drawing/2014/main" val="1624351617"/>
                    </a:ext>
                  </a:extLst>
                </a:gridCol>
              </a:tblGrid>
              <a:tr h="205846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576468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057F1256-D802-41C1-9337-2BA39B6F34B3}"/>
              </a:ext>
            </a:extLst>
          </p:cNvPr>
          <p:cNvSpPr/>
          <p:nvPr/>
        </p:nvSpPr>
        <p:spPr>
          <a:xfrm>
            <a:off x="3592749" y="13978308"/>
            <a:ext cx="485775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Practices</a:t>
            </a:r>
          </a:p>
          <a:p>
            <a:pPr lvl="0"/>
            <a:r>
              <a:rPr lang="en-GB" sz="1000" dirty="0"/>
              <a:t>Symbolism</a:t>
            </a:r>
          </a:p>
          <a:p>
            <a:pPr lvl="0"/>
            <a:r>
              <a:rPr lang="en-GB" sz="1000" dirty="0"/>
              <a:t>Values</a:t>
            </a:r>
          </a:p>
          <a:p>
            <a:pPr lvl="0"/>
            <a:r>
              <a:rPr lang="en-GB" sz="1000" dirty="0"/>
              <a:t>Culture</a:t>
            </a:r>
          </a:p>
          <a:p>
            <a:pPr lvl="0"/>
            <a:r>
              <a:rPr lang="en-GB" sz="1000" dirty="0"/>
              <a:t>Vocabulary</a:t>
            </a:r>
          </a:p>
          <a:p>
            <a:pPr lvl="0"/>
            <a:r>
              <a:rPr lang="en-GB" sz="1000" dirty="0"/>
              <a:t>Diversity</a:t>
            </a:r>
          </a:p>
        </p:txBody>
      </p:sp>
      <p:graphicFrame>
        <p:nvGraphicFramePr>
          <p:cNvPr id="454" name="Table 453">
            <a:extLst>
              <a:ext uri="{FF2B5EF4-FFF2-40B4-BE49-F238E27FC236}">
                <a16:creationId xmlns:a16="http://schemas.microsoft.com/office/drawing/2014/main" id="{6D5F24F4-6B7C-4CC2-9649-2F5F9BFEE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50927"/>
              </p:ext>
            </p:extLst>
          </p:nvPr>
        </p:nvGraphicFramePr>
        <p:xfrm>
          <a:off x="6384322" y="11365105"/>
          <a:ext cx="1249680" cy="37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4887444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004039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0938799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7203715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36128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65401970"/>
                    </a:ext>
                  </a:extLst>
                </a:gridCol>
              </a:tblGrid>
              <a:tr h="37957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3748"/>
                  </a:ext>
                </a:extLst>
              </a:tr>
            </a:tbl>
          </a:graphicData>
        </a:graphic>
      </p:graphicFrame>
      <p:graphicFrame>
        <p:nvGraphicFramePr>
          <p:cNvPr id="458" name="Table 457">
            <a:extLst>
              <a:ext uri="{FF2B5EF4-FFF2-40B4-BE49-F238E27FC236}">
                <a16:creationId xmlns:a16="http://schemas.microsoft.com/office/drawing/2014/main" id="{FB5DBE5C-C80C-4169-8865-8BC94E027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26488"/>
              </p:ext>
            </p:extLst>
          </p:nvPr>
        </p:nvGraphicFramePr>
        <p:xfrm>
          <a:off x="6041834" y="14042161"/>
          <a:ext cx="95342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1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7671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117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690C67D-0387-66C9-8CD7-578DA319A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568428"/>
              </p:ext>
            </p:extLst>
          </p:nvPr>
        </p:nvGraphicFramePr>
        <p:xfrm>
          <a:off x="5118818" y="11902361"/>
          <a:ext cx="662037" cy="30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37">
                  <a:extLst>
                    <a:ext uri="{9D8B030D-6E8A-4147-A177-3AD203B41FA5}">
                      <a16:colId xmlns:a16="http://schemas.microsoft.com/office/drawing/2014/main" val="1029862665"/>
                    </a:ext>
                  </a:extLst>
                </a:gridCol>
              </a:tblGrid>
              <a:tr h="30295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10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9165C6-3325-32D6-FCFF-07408A3CAD40}"/>
              </a:ext>
            </a:extLst>
          </p:cNvPr>
          <p:cNvSpPr txBox="1"/>
          <p:nvPr/>
        </p:nvSpPr>
        <p:spPr>
          <a:xfrm>
            <a:off x="5878955" y="14306605"/>
            <a:ext cx="2235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Compare and Contrast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Sources of Wisdom &amp; Authority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920CF4-CE31-5180-F4CD-80F470825193}"/>
              </a:ext>
            </a:extLst>
          </p:cNvPr>
          <p:cNvSpPr txBox="1"/>
          <p:nvPr/>
        </p:nvSpPr>
        <p:spPr>
          <a:xfrm>
            <a:off x="6242301" y="11806341"/>
            <a:ext cx="2235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Sources of Wisdom &amp; Authority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A2A4AC-6A97-CE68-4ABB-71CCF0EAE92A}"/>
              </a:ext>
            </a:extLst>
          </p:cNvPr>
          <p:cNvSpPr txBox="1"/>
          <p:nvPr/>
        </p:nvSpPr>
        <p:spPr>
          <a:xfrm>
            <a:off x="3343709" y="11815535"/>
            <a:ext cx="2235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Culture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57091DC-8038-35DA-47F6-9357B12C1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291695"/>
              </p:ext>
            </p:extLst>
          </p:nvPr>
        </p:nvGraphicFramePr>
        <p:xfrm>
          <a:off x="1880060" y="11943702"/>
          <a:ext cx="1000546" cy="296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273">
                  <a:extLst>
                    <a:ext uri="{9D8B030D-6E8A-4147-A177-3AD203B41FA5}">
                      <a16:colId xmlns:a16="http://schemas.microsoft.com/office/drawing/2014/main" val="557066486"/>
                    </a:ext>
                  </a:extLst>
                </a:gridCol>
                <a:gridCol w="500273">
                  <a:extLst>
                    <a:ext uri="{9D8B030D-6E8A-4147-A177-3AD203B41FA5}">
                      <a16:colId xmlns:a16="http://schemas.microsoft.com/office/drawing/2014/main" val="774498628"/>
                    </a:ext>
                  </a:extLst>
                </a:gridCol>
              </a:tblGrid>
              <a:tr h="296271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3037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D7D49DE-FAAF-BD47-5F69-4773B6B66693}"/>
              </a:ext>
            </a:extLst>
          </p:cNvPr>
          <p:cNvSpPr txBox="1"/>
          <p:nvPr/>
        </p:nvSpPr>
        <p:spPr>
          <a:xfrm>
            <a:off x="277144" y="11815861"/>
            <a:ext cx="2235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Compare and Contrast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Culture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1546982-915C-8080-2C74-F1AB162F82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987536"/>
              </p:ext>
            </p:extLst>
          </p:nvPr>
        </p:nvGraphicFramePr>
        <p:xfrm>
          <a:off x="6409477" y="8616050"/>
          <a:ext cx="95342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1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7671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117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4F96ED11-471C-C1B1-605A-DA9C2361A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410122"/>
              </p:ext>
            </p:extLst>
          </p:nvPr>
        </p:nvGraphicFramePr>
        <p:xfrm>
          <a:off x="4101151" y="8674271"/>
          <a:ext cx="95342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1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7671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117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DEB3283-1E1E-897C-AC0A-9315B7E23891}"/>
              </a:ext>
            </a:extLst>
          </p:cNvPr>
          <p:cNvSpPr txBox="1"/>
          <p:nvPr/>
        </p:nvSpPr>
        <p:spPr>
          <a:xfrm>
            <a:off x="1904934" y="9554264"/>
            <a:ext cx="2235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Symbolism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Sources of Wisdom &amp; Authority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Culture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EA1F3CCF-22C7-BD63-0121-13F779320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99637"/>
              </p:ext>
            </p:extLst>
          </p:nvPr>
        </p:nvGraphicFramePr>
        <p:xfrm>
          <a:off x="1966336" y="8627530"/>
          <a:ext cx="796831" cy="259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831">
                  <a:extLst>
                    <a:ext uri="{9D8B030D-6E8A-4147-A177-3AD203B41FA5}">
                      <a16:colId xmlns:a16="http://schemas.microsoft.com/office/drawing/2014/main" val="3761666089"/>
                    </a:ext>
                  </a:extLst>
                </a:gridCol>
              </a:tblGrid>
              <a:tr h="25902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13276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3FD0400-3C2E-4B68-02FE-4E62E5687BC1}"/>
              </a:ext>
            </a:extLst>
          </p:cNvPr>
          <p:cNvSpPr txBox="1"/>
          <p:nvPr/>
        </p:nvSpPr>
        <p:spPr>
          <a:xfrm>
            <a:off x="6266797" y="9655013"/>
            <a:ext cx="2235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Compare &amp; Contrast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E2F0FD-B6D9-4CEC-94A2-74FBDE4B8E87}"/>
              </a:ext>
            </a:extLst>
          </p:cNvPr>
          <p:cNvSpPr txBox="1"/>
          <p:nvPr/>
        </p:nvSpPr>
        <p:spPr>
          <a:xfrm>
            <a:off x="9018768" y="8000429"/>
            <a:ext cx="9564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Practices</a:t>
            </a:r>
          </a:p>
          <a:p>
            <a:pPr lvl="0"/>
            <a:r>
              <a:rPr lang="en-GB" sz="1000" dirty="0"/>
              <a:t>Symbolism</a:t>
            </a:r>
          </a:p>
          <a:p>
            <a:pPr lvl="0"/>
            <a:r>
              <a:rPr lang="en-GB" sz="1000" dirty="0"/>
              <a:t>Diversity</a:t>
            </a:r>
          </a:p>
          <a:p>
            <a:pPr lvl="0"/>
            <a:r>
              <a:rPr lang="en-GB" sz="1000" dirty="0"/>
              <a:t>Worldviews</a:t>
            </a:r>
          </a:p>
          <a:p>
            <a:pPr lvl="0"/>
            <a:r>
              <a:rPr lang="en-GB" sz="1000" dirty="0"/>
              <a:t>Sources of Wisdom &amp; Authority</a:t>
            </a:r>
          </a:p>
          <a:p>
            <a:pPr lvl="0"/>
            <a:r>
              <a:rPr lang="en-GB" sz="1000" dirty="0"/>
              <a:t>Values</a:t>
            </a:r>
          </a:p>
          <a:p>
            <a:pPr lvl="0"/>
            <a:r>
              <a:rPr lang="en-GB" sz="1000" dirty="0"/>
              <a:t>Culture</a:t>
            </a:r>
          </a:p>
          <a:p>
            <a:pPr lvl="0"/>
            <a:r>
              <a:rPr lang="en-GB" sz="1000" dirty="0"/>
              <a:t>Vocabulary</a:t>
            </a:r>
          </a:p>
          <a:p>
            <a:endParaRPr lang="en-GB" sz="1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0CEA5B-DC74-9274-4630-85EB4CF2D4AE}"/>
              </a:ext>
            </a:extLst>
          </p:cNvPr>
          <p:cNvSpPr txBox="1"/>
          <p:nvPr/>
        </p:nvSpPr>
        <p:spPr>
          <a:xfrm>
            <a:off x="4016008" y="9537246"/>
            <a:ext cx="2235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Sources of Wisdom</a:t>
            </a:r>
          </a:p>
          <a:p>
            <a:pPr lvl="0"/>
            <a:r>
              <a:rPr lang="en-GB" sz="1200" dirty="0"/>
              <a:t>&amp; Authority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DF2C388-B928-F2AF-7FB3-BE31973809ED}"/>
              </a:ext>
            </a:extLst>
          </p:cNvPr>
          <p:cNvSpPr txBox="1"/>
          <p:nvPr/>
        </p:nvSpPr>
        <p:spPr>
          <a:xfrm>
            <a:off x="5123176" y="7389725"/>
            <a:ext cx="223516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Key Concepts taught:</a:t>
            </a:r>
          </a:p>
          <a:p>
            <a:pPr lvl="0"/>
            <a:r>
              <a:rPr lang="en-GB" sz="900" dirty="0"/>
              <a:t>Belief</a:t>
            </a:r>
          </a:p>
          <a:p>
            <a:pPr lvl="0"/>
            <a:r>
              <a:rPr lang="en-GB" sz="900" dirty="0"/>
              <a:t>Practices</a:t>
            </a:r>
          </a:p>
          <a:p>
            <a:pPr lvl="0"/>
            <a:r>
              <a:rPr lang="en-GB" sz="900" dirty="0"/>
              <a:t>Symbolism</a:t>
            </a:r>
          </a:p>
          <a:p>
            <a:pPr lvl="0"/>
            <a:r>
              <a:rPr lang="en-GB" sz="900" dirty="0"/>
              <a:t>Compare and Contrast</a:t>
            </a:r>
          </a:p>
          <a:p>
            <a:pPr lvl="0"/>
            <a:r>
              <a:rPr lang="en-GB" sz="900" dirty="0"/>
              <a:t>Diversity</a:t>
            </a:r>
          </a:p>
          <a:p>
            <a:pPr lvl="0"/>
            <a:r>
              <a:rPr lang="en-GB" sz="900" dirty="0"/>
              <a:t>Worldviews</a:t>
            </a:r>
          </a:p>
          <a:p>
            <a:pPr lvl="0"/>
            <a:r>
              <a:rPr lang="en-GB" sz="900" dirty="0"/>
              <a:t>Sources of Wisdom &amp; Authority</a:t>
            </a:r>
          </a:p>
          <a:p>
            <a:pPr lvl="0"/>
            <a:r>
              <a:rPr lang="en-GB" sz="900" dirty="0"/>
              <a:t>Values</a:t>
            </a:r>
          </a:p>
          <a:p>
            <a:pPr lvl="0"/>
            <a:r>
              <a:rPr lang="en-GB" sz="900" dirty="0"/>
              <a:t>Culture</a:t>
            </a:r>
          </a:p>
          <a:p>
            <a:pPr lvl="0"/>
            <a:r>
              <a:rPr lang="en-GB" sz="900" dirty="0"/>
              <a:t>Vocabulary</a:t>
            </a:r>
          </a:p>
          <a:p>
            <a:endParaRPr lang="en-GB" sz="12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93113D-B538-0048-C593-024D769C6B28}"/>
              </a:ext>
            </a:extLst>
          </p:cNvPr>
          <p:cNvSpPr txBox="1"/>
          <p:nvPr/>
        </p:nvSpPr>
        <p:spPr>
          <a:xfrm>
            <a:off x="2759581" y="7467479"/>
            <a:ext cx="2235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Key Concepts taught:</a:t>
            </a:r>
          </a:p>
          <a:p>
            <a:pPr lvl="0"/>
            <a:r>
              <a:rPr lang="en-GB" sz="1000" dirty="0"/>
              <a:t>Belief</a:t>
            </a:r>
          </a:p>
          <a:p>
            <a:pPr lvl="0"/>
            <a:r>
              <a:rPr lang="en-GB" sz="1000" dirty="0"/>
              <a:t>Practices</a:t>
            </a:r>
          </a:p>
          <a:p>
            <a:pPr lvl="0"/>
            <a:r>
              <a:rPr lang="en-GB" sz="1000" dirty="0"/>
              <a:t>Symbolism</a:t>
            </a:r>
          </a:p>
          <a:p>
            <a:pPr lvl="0"/>
            <a:r>
              <a:rPr lang="en-GB" sz="1000" dirty="0"/>
              <a:t>Diversity</a:t>
            </a:r>
          </a:p>
          <a:p>
            <a:pPr lvl="0"/>
            <a:r>
              <a:rPr lang="en-GB" sz="1000" dirty="0"/>
              <a:t>Worldviews</a:t>
            </a:r>
          </a:p>
          <a:p>
            <a:pPr lvl="0"/>
            <a:r>
              <a:rPr lang="en-GB" sz="1000" dirty="0"/>
              <a:t>Values</a:t>
            </a:r>
          </a:p>
          <a:p>
            <a:pPr lvl="0"/>
            <a:r>
              <a:rPr lang="en-GB" sz="1000" dirty="0"/>
              <a:t>Culture</a:t>
            </a:r>
          </a:p>
          <a:p>
            <a:pPr lvl="0"/>
            <a:r>
              <a:rPr lang="en-GB" sz="1000" dirty="0"/>
              <a:t>Vocabulary</a:t>
            </a:r>
          </a:p>
          <a:p>
            <a:endParaRPr lang="en-GB" sz="1000" dirty="0"/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A25DA7D5-7147-2055-CFB0-FC4FB495B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600358"/>
              </p:ext>
            </p:extLst>
          </p:nvPr>
        </p:nvGraphicFramePr>
        <p:xfrm>
          <a:off x="4506369" y="6456739"/>
          <a:ext cx="867068" cy="25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3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3353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5801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F12F31F-2884-A5C1-24B7-38C104825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44217"/>
              </p:ext>
            </p:extLst>
          </p:nvPr>
        </p:nvGraphicFramePr>
        <p:xfrm>
          <a:off x="2337723" y="6449585"/>
          <a:ext cx="867068" cy="25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53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3353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58013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5F784B5C-518F-83D7-90BA-A32ADF5EF8B2}"/>
              </a:ext>
            </a:extLst>
          </p:cNvPr>
          <p:cNvSpPr txBox="1"/>
          <p:nvPr/>
        </p:nvSpPr>
        <p:spPr>
          <a:xfrm>
            <a:off x="382792" y="7333173"/>
            <a:ext cx="2235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Belief</a:t>
            </a:r>
          </a:p>
          <a:p>
            <a:pPr lvl="0"/>
            <a:r>
              <a:rPr lang="en-GB" sz="1200" dirty="0"/>
              <a:t>Compare and Contrast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Sources of Wisdom &amp; Authority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Culture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08F062-11B8-C39E-334F-1922CC13B9B8}"/>
              </a:ext>
            </a:extLst>
          </p:cNvPr>
          <p:cNvSpPr txBox="1"/>
          <p:nvPr/>
        </p:nvSpPr>
        <p:spPr>
          <a:xfrm>
            <a:off x="266464" y="4355200"/>
            <a:ext cx="2235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Key Concepts taught:</a:t>
            </a:r>
          </a:p>
          <a:p>
            <a:pPr lvl="0"/>
            <a:r>
              <a:rPr lang="en-GB" sz="1200" dirty="0"/>
              <a:t>Practices</a:t>
            </a:r>
          </a:p>
          <a:p>
            <a:pPr lvl="0"/>
            <a:r>
              <a:rPr lang="en-GB" sz="1200" dirty="0"/>
              <a:t>Diversity</a:t>
            </a:r>
          </a:p>
          <a:p>
            <a:pPr lvl="0"/>
            <a:r>
              <a:rPr lang="en-GB" sz="1200" dirty="0"/>
              <a:t>Worldviews</a:t>
            </a:r>
          </a:p>
          <a:p>
            <a:pPr lvl="0"/>
            <a:r>
              <a:rPr lang="en-GB" sz="1200" dirty="0"/>
              <a:t>Values</a:t>
            </a:r>
          </a:p>
          <a:p>
            <a:pPr lvl="0"/>
            <a:r>
              <a:rPr lang="en-GB" sz="1200" dirty="0"/>
              <a:t>Culture</a:t>
            </a:r>
          </a:p>
          <a:p>
            <a:pPr lvl="0"/>
            <a:r>
              <a:rPr lang="en-GB" sz="1200" dirty="0"/>
              <a:t>Vocabulary</a:t>
            </a:r>
          </a:p>
          <a:p>
            <a:endParaRPr lang="en-GB" sz="1200" dirty="0"/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5FE2545F-7A0C-19A7-79E9-BDB2729C5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81758"/>
              </p:ext>
            </p:extLst>
          </p:nvPr>
        </p:nvGraphicFramePr>
        <p:xfrm>
          <a:off x="395186" y="6523415"/>
          <a:ext cx="662037" cy="30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37">
                  <a:extLst>
                    <a:ext uri="{9D8B030D-6E8A-4147-A177-3AD203B41FA5}">
                      <a16:colId xmlns:a16="http://schemas.microsoft.com/office/drawing/2014/main" val="1029862665"/>
                    </a:ext>
                  </a:extLst>
                </a:gridCol>
              </a:tblGrid>
              <a:tr h="30295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1050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81037413-F2E0-964A-600B-CAC99CEA7A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114795"/>
              </p:ext>
            </p:extLst>
          </p:nvPr>
        </p:nvGraphicFramePr>
        <p:xfrm>
          <a:off x="1963469" y="4190124"/>
          <a:ext cx="662037" cy="30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037">
                  <a:extLst>
                    <a:ext uri="{9D8B030D-6E8A-4147-A177-3AD203B41FA5}">
                      <a16:colId xmlns:a16="http://schemas.microsoft.com/office/drawing/2014/main" val="1029862665"/>
                    </a:ext>
                  </a:extLst>
                </a:gridCol>
              </a:tblGrid>
              <a:tr h="30295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1050"/>
                  </a:ext>
                </a:extLst>
              </a:tr>
            </a:tbl>
          </a:graphicData>
        </a:graphic>
      </p:graphicFrame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CCDB4BC3-1BC5-6B91-F2B0-90602C13FB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65712"/>
              </p:ext>
            </p:extLst>
          </p:nvPr>
        </p:nvGraphicFramePr>
        <p:xfrm>
          <a:off x="3327820" y="4219926"/>
          <a:ext cx="953428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714">
                  <a:extLst>
                    <a:ext uri="{9D8B030D-6E8A-4147-A177-3AD203B41FA5}">
                      <a16:colId xmlns:a16="http://schemas.microsoft.com/office/drawing/2014/main" val="2401933542"/>
                    </a:ext>
                  </a:extLst>
                </a:gridCol>
                <a:gridCol w="476714">
                  <a:extLst>
                    <a:ext uri="{9D8B030D-6E8A-4147-A177-3AD203B41FA5}">
                      <a16:colId xmlns:a16="http://schemas.microsoft.com/office/drawing/2014/main" val="993398146"/>
                    </a:ext>
                  </a:extLst>
                </a:gridCol>
              </a:tblGrid>
              <a:tr h="21179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845521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6AC20800-4CDD-DBCA-D77D-7934093F2168}"/>
              </a:ext>
            </a:extLst>
          </p:cNvPr>
          <p:cNvSpPr txBox="1"/>
          <p:nvPr/>
        </p:nvSpPr>
        <p:spPr>
          <a:xfrm>
            <a:off x="3396923" y="5212788"/>
            <a:ext cx="223516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Key Concepts taught:</a:t>
            </a:r>
          </a:p>
          <a:p>
            <a:pPr lvl="0"/>
            <a:r>
              <a:rPr lang="en-GB" sz="900" dirty="0"/>
              <a:t>Belief</a:t>
            </a:r>
          </a:p>
          <a:p>
            <a:pPr lvl="0"/>
            <a:r>
              <a:rPr lang="en-GB" sz="900" dirty="0"/>
              <a:t>Practices</a:t>
            </a:r>
          </a:p>
          <a:p>
            <a:pPr lvl="0"/>
            <a:r>
              <a:rPr lang="en-GB" sz="900" dirty="0"/>
              <a:t>Symbolism</a:t>
            </a:r>
          </a:p>
          <a:p>
            <a:pPr lvl="0"/>
            <a:r>
              <a:rPr lang="en-GB" sz="900" dirty="0"/>
              <a:t>Compare and Contrast</a:t>
            </a:r>
          </a:p>
          <a:p>
            <a:pPr lvl="0"/>
            <a:r>
              <a:rPr lang="en-GB" sz="900" dirty="0"/>
              <a:t>Diversity</a:t>
            </a:r>
          </a:p>
          <a:p>
            <a:pPr lvl="0"/>
            <a:r>
              <a:rPr lang="en-GB" sz="900" dirty="0"/>
              <a:t>Worldviews</a:t>
            </a:r>
          </a:p>
          <a:p>
            <a:pPr lvl="0"/>
            <a:r>
              <a:rPr lang="en-GB" sz="900" dirty="0"/>
              <a:t>Sources of Wisdom &amp; Authority</a:t>
            </a:r>
          </a:p>
          <a:p>
            <a:pPr lvl="0"/>
            <a:r>
              <a:rPr lang="en-GB" sz="900" dirty="0"/>
              <a:t>Values</a:t>
            </a:r>
          </a:p>
          <a:p>
            <a:pPr lvl="0"/>
            <a:r>
              <a:rPr lang="en-GB" sz="900" dirty="0"/>
              <a:t>Culture</a:t>
            </a:r>
          </a:p>
          <a:p>
            <a:pPr lvl="0"/>
            <a:r>
              <a:rPr lang="en-GB" sz="900" dirty="0"/>
              <a:t>Vocabulary</a:t>
            </a:r>
          </a:p>
          <a:p>
            <a:endParaRPr lang="en-GB" sz="1200" dirty="0"/>
          </a:p>
        </p:txBody>
      </p:sp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DB6F7BA1-5C81-4F29-86B4-0BDF861BD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846374"/>
              </p:ext>
            </p:extLst>
          </p:nvPr>
        </p:nvGraphicFramePr>
        <p:xfrm>
          <a:off x="9048337" y="7667737"/>
          <a:ext cx="69141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416">
                  <a:extLst>
                    <a:ext uri="{9D8B030D-6E8A-4147-A177-3AD203B41FA5}">
                      <a16:colId xmlns:a16="http://schemas.microsoft.com/office/drawing/2014/main" val="16243516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576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326</Words>
  <Application>Microsoft Office PowerPoint</Application>
  <PresentationFormat>Custom</PresentationFormat>
  <Paragraphs>189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Gill Sans MT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Arnott.j</cp:lastModifiedBy>
  <cp:revision>481</cp:revision>
  <cp:lastPrinted>2019-11-01T07:25:53Z</cp:lastPrinted>
  <dcterms:created xsi:type="dcterms:W3CDTF">2018-02-08T08:28:53Z</dcterms:created>
  <dcterms:modified xsi:type="dcterms:W3CDTF">2024-10-04T08:19:26Z</dcterms:modified>
</cp:coreProperties>
</file>