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81" r:id="rId5"/>
    <p:sldId id="280" r:id="rId6"/>
    <p:sldId id="276" r:id="rId7"/>
    <p:sldId id="277" r:id="rId8"/>
    <p:sldId id="278" r:id="rId9"/>
    <p:sldId id="279" r:id="rId10"/>
    <p:sldId id="284" r:id="rId11"/>
    <p:sldId id="283" r:id="rId12"/>
    <p:sldId id="282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8" r:id="rId23"/>
    <p:sldId id="295" r:id="rId24"/>
    <p:sldId id="296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714A-65CF-4621-8275-02B34162C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DDDDC-C4C1-4CD3-9A8C-9450D4A27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A851-2612-4575-9AB7-85FF9907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8868-86D9-4535-BFA9-59DFBDB2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EFDCA-D791-4497-8679-87DEFBA6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9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5957-505B-4E10-968E-9AE3848A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1748A-EB39-4295-BE2E-88B893F78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10D0-272A-4D4E-9920-C57BB39F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22D4-9610-415C-A7DB-F5517EF4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0BD2-4D4E-4D07-A866-CE6A25BA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3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BA448-2330-4D27-89FE-FCB91CD00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5C2AF-5AF1-42E0-8E7D-D316E27C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1A91C-0FBE-4560-B59B-92D15C4E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0EAF4-9BA1-4A90-9B47-BE07F6D2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24D9-8A84-4D26-A9AE-3A493C77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8BD-8A28-4562-A1B1-516A4923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B5272-AC98-4E25-8578-E77707BD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197C-DDA2-4327-8E99-745E6FE7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73B6-5271-46FE-A8B5-B812F240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8BE7-EFFA-4A3C-BC05-D6EA42C6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65F9-950A-4CC3-A854-E97D2250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BD52A-7A6E-4533-9175-43474F7B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FF15B-E035-4125-AF7D-FED2C508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9BD57-2426-478C-8DAA-55484E06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38D4-69BF-4854-AD9F-FC5A044E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AF75-BDE3-4B6C-8A62-CA5034232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02D3C-E7F7-4D77-A520-5903375C3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67C67-FADF-46F1-A408-D2B9D6685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BBC18-C3E5-4853-A209-8B2C12E9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682CA-3FA4-4516-A659-4A568122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79B-0D8B-41FF-8E5C-EF4E57CC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4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2255-21F1-42BA-B30D-B6E2656A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78DC0-474E-42BF-A442-E5D9104B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27156-000E-4909-B251-5EC9B0538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F39C9-EF9D-41A5-9DA7-0CB22C79D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A9C52-323E-4FBC-ADBC-88010908E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2DAD00-E131-4AC5-9289-3CF0C51B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A9CB9-EF30-4432-ACEA-6AD72A63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F9F96-3FE2-47DD-BEBD-7048BEF1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6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3947-9BB2-4949-8F19-5D69C4A1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4C3CC-E889-4640-A2C2-6A07CBB0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DD9A6-E3B5-4799-AE6A-35B542F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6E5F2-6BAE-43DD-BF07-53DF7F0E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59494-2DC0-49D6-978F-531F052B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25DB2-00DE-48BE-B35E-13C766F7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0FDC6-9193-494D-9B0D-8EB9744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D3B5-C0D0-4758-BE04-738D37D5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6B519-F24C-4A7D-8759-7832FF30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4BDF4-9FBA-4484-980B-4E1FB812F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9D883-FBBE-4775-B663-508EED8C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31E0D-ABC7-4319-9D12-F08EFAFF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D28BF-03FF-4C1D-A1EF-26E89503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0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1659-F981-4193-BE64-EC1C9A4C8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7CC9B-B4A3-4AC1-B97F-049BA2FAB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31AAC-FAD8-4E7C-B8E5-7EC5C37B8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B0AF0-E28C-4066-B5AB-C7932C41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79D8F-6CAC-4FAC-9EBC-5F31BD69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EEF3C-3B98-4150-9BEC-4BA15E4F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7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AD2C8-C2B8-490B-B6A7-457A15C6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76D3C-4171-4EF4-8A7C-28D31D2D5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A891-B7CF-44B6-BC59-1FCD9033D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0C10-D246-4DBE-AC84-5D7D6EAAB9A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0C3E9-E5EC-4A1D-8729-8E1CA3F3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05B6C-C37C-4929-9305-1F9DC1083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D7C7D-D991-4CAC-9E18-1119B7CA8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1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D415D47-A517-40AB-9368-F22A79A47356}"/>
              </a:ext>
            </a:extLst>
          </p:cNvPr>
          <p:cNvSpPr txBox="1">
            <a:spLocks/>
          </p:cNvSpPr>
          <p:nvPr/>
        </p:nvSpPr>
        <p:spPr>
          <a:xfrm>
            <a:off x="1497875" y="1593669"/>
            <a:ext cx="9144000" cy="1072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Read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To Succeed.</a:t>
            </a:r>
          </a:p>
        </p:txBody>
      </p:sp>
    </p:spTree>
    <p:extLst>
      <p:ext uri="{BB962C8B-B14F-4D97-AF65-F5344CB8AC3E}">
        <p14:creationId xmlns:p14="http://schemas.microsoft.com/office/powerpoint/2010/main" val="422500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6F6C7-1780-48C2-AD66-249C7E0E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6" t="28601" r="22187" b="10537"/>
          <a:stretch/>
        </p:blipFill>
        <p:spPr>
          <a:xfrm>
            <a:off x="0" y="-1"/>
            <a:ext cx="12192000" cy="69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A2BA-A723-40BF-8B9F-4EDEB713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896" y="2766218"/>
            <a:ext cx="7224207" cy="132556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Vocabulary concept model</a:t>
            </a:r>
          </a:p>
        </p:txBody>
      </p:sp>
    </p:spTree>
    <p:extLst>
      <p:ext uri="{BB962C8B-B14F-4D97-AF65-F5344CB8AC3E}">
        <p14:creationId xmlns:p14="http://schemas.microsoft.com/office/powerpoint/2010/main" val="365696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843F-62D4-4B65-84D4-F2FEDB5E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23FA-3583-49DF-896D-7AD5E0AA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722D-02CD-43E6-9D09-CA601399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459"/>
            <a:ext cx="12192000" cy="69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0299"/>
            <a:ext cx="9144000" cy="11096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Support for Subjects</a:t>
            </a:r>
          </a:p>
        </p:txBody>
      </p:sp>
    </p:spTree>
    <p:extLst>
      <p:ext uri="{BB962C8B-B14F-4D97-AF65-F5344CB8AC3E}">
        <p14:creationId xmlns:p14="http://schemas.microsoft.com/office/powerpoint/2010/main" val="314106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24" t="13016" r="20655" b="8095"/>
          <a:stretch/>
        </p:blipFill>
        <p:spPr>
          <a:xfrm>
            <a:off x="0" y="0"/>
            <a:ext cx="12670971" cy="7364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93F5C-C4DB-1140-8750-1A739ACB8943}"/>
              </a:ext>
            </a:extLst>
          </p:cNvPr>
          <p:cNvSpPr txBox="1"/>
          <p:nvPr/>
        </p:nvSpPr>
        <p:spPr>
          <a:xfrm>
            <a:off x="9442174" y="5943600"/>
            <a:ext cx="2643809" cy="1272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35" t="14603" r="21101" b="7619"/>
          <a:stretch/>
        </p:blipFill>
        <p:spPr>
          <a:xfrm>
            <a:off x="-163285" y="0"/>
            <a:ext cx="12491356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02" t="13175" r="20833" b="8095"/>
          <a:stretch/>
        </p:blipFill>
        <p:spPr>
          <a:xfrm>
            <a:off x="0" y="-115967"/>
            <a:ext cx="12393386" cy="72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92" t="15557" r="21191" b="5555"/>
          <a:stretch/>
        </p:blipFill>
        <p:spPr>
          <a:xfrm>
            <a:off x="0" y="-130629"/>
            <a:ext cx="121920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3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060" t="17620" r="21101" b="4126"/>
          <a:stretch/>
        </p:blipFill>
        <p:spPr>
          <a:xfrm>
            <a:off x="0" y="0"/>
            <a:ext cx="121920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1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113" t="19841" r="28602" b="10159"/>
          <a:stretch/>
        </p:blipFill>
        <p:spPr>
          <a:xfrm>
            <a:off x="0" y="-130629"/>
            <a:ext cx="7298871" cy="6988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934" t="11745" r="28423" b="52381"/>
          <a:stretch/>
        </p:blipFill>
        <p:spPr>
          <a:xfrm>
            <a:off x="7298871" y="3167743"/>
            <a:ext cx="5040086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31775"/>
            <a:ext cx="10515600" cy="73977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 smtClean="0">
                <a:latin typeface="+mn-lt"/>
              </a:rPr>
              <a:t>Read </a:t>
            </a:r>
            <a:r>
              <a:rPr lang="en-GB" b="1" dirty="0">
                <a:latin typeface="+mn-lt"/>
              </a:rPr>
              <a:t>To Succeed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76351"/>
            <a:ext cx="10915650" cy="168807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GB" sz="3300" b="1" dirty="0"/>
              <a:t>You will be given a short text to read.</a:t>
            </a:r>
          </a:p>
          <a:p>
            <a:pPr marL="514350" indent="-514350">
              <a:buAutoNum type="arabicPeriod"/>
            </a:pPr>
            <a:r>
              <a:rPr lang="en-GB" sz="3300" b="1" dirty="0"/>
              <a:t>As you read the text, underline or highlight words you don’t know.</a:t>
            </a:r>
          </a:p>
          <a:p>
            <a:pPr marL="514350" indent="-514350">
              <a:buAutoNum type="arabicPeriod"/>
            </a:pPr>
            <a:r>
              <a:rPr lang="en-GB" sz="3300" b="1" dirty="0"/>
              <a:t>Your teacher will ask you questions about what you have just read.</a:t>
            </a:r>
          </a:p>
          <a:p>
            <a:pPr marL="514350" indent="-514350">
              <a:buAutoNum type="arabicPeriod"/>
            </a:pPr>
            <a:r>
              <a:rPr lang="en-GB" sz="3300" b="1" dirty="0"/>
              <a:t>You will then focus on some key vocabulary using a Frayer Vocabulary Model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8150" y="3269228"/>
            <a:ext cx="10915650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Questions about the text:</a:t>
            </a:r>
          </a:p>
          <a:p>
            <a:endParaRPr lang="en-GB" sz="2400" b="1" dirty="0"/>
          </a:p>
          <a:p>
            <a:r>
              <a:rPr lang="en-GB" sz="2400" b="1" dirty="0"/>
              <a:t>What type of text is it?</a:t>
            </a:r>
          </a:p>
          <a:p>
            <a:r>
              <a:rPr lang="en-GB" sz="2400" b="1" dirty="0"/>
              <a:t>What is the purpose of the text?</a:t>
            </a:r>
          </a:p>
          <a:p>
            <a:r>
              <a:rPr lang="en-GB" sz="2400" b="1" dirty="0"/>
              <a:t>Who is it aimed at?</a:t>
            </a:r>
          </a:p>
          <a:p>
            <a:r>
              <a:rPr lang="en-GB" sz="2400" b="1" dirty="0"/>
              <a:t>What is the main point made by the author?</a:t>
            </a:r>
          </a:p>
          <a:p>
            <a:r>
              <a:rPr lang="en-GB" sz="2400" b="1" dirty="0"/>
              <a:t>What words are you not sure about?</a:t>
            </a:r>
          </a:p>
          <a:p>
            <a:r>
              <a:rPr lang="en-GB" sz="2400" b="1" dirty="0"/>
              <a:t>What is the message of the text?</a:t>
            </a:r>
            <a:endParaRPr lang="en-GB" b="1" dirty="0"/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2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67" t="34978" r="27933" b="3866"/>
          <a:stretch/>
        </p:blipFill>
        <p:spPr>
          <a:xfrm>
            <a:off x="0" y="0"/>
            <a:ext cx="70043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66" t="17201" r="27833" b="34267"/>
          <a:stretch/>
        </p:blipFill>
        <p:spPr>
          <a:xfrm>
            <a:off x="6839712" y="1865376"/>
            <a:ext cx="5705856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66" t="16844" r="20833" b="4756"/>
          <a:stretch/>
        </p:blipFill>
        <p:spPr>
          <a:xfrm>
            <a:off x="0" y="0"/>
            <a:ext cx="12326112" cy="68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67" t="38711" r="28433" b="3155"/>
          <a:stretch/>
        </p:blipFill>
        <p:spPr>
          <a:xfrm>
            <a:off x="0" y="0"/>
            <a:ext cx="711403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666" t="49022" r="26733" b="4755"/>
          <a:stretch/>
        </p:blipFill>
        <p:spPr>
          <a:xfrm>
            <a:off x="6912864" y="0"/>
            <a:ext cx="5522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467" t="19155" r="28433" b="8133"/>
          <a:stretch/>
        </p:blipFill>
        <p:spPr>
          <a:xfrm>
            <a:off x="0" y="-128016"/>
            <a:ext cx="7118503" cy="6986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867" t="36222" r="27933" b="30533"/>
          <a:stretch/>
        </p:blipFill>
        <p:spPr>
          <a:xfrm>
            <a:off x="6803136" y="4383901"/>
            <a:ext cx="5760720" cy="24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67" t="14178" r="27933" b="12044"/>
          <a:stretch/>
        </p:blipFill>
        <p:spPr>
          <a:xfrm>
            <a:off x="0" y="0"/>
            <a:ext cx="693375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867" t="66090" r="28233" b="4043"/>
          <a:stretch/>
        </p:blipFill>
        <p:spPr>
          <a:xfrm>
            <a:off x="6933752" y="3785616"/>
            <a:ext cx="5447224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08" t="36021" r="28253" b="5914"/>
          <a:stretch/>
        </p:blipFill>
        <p:spPr>
          <a:xfrm>
            <a:off x="0" y="0"/>
            <a:ext cx="6563032" cy="6961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13" t="44337" r="28251" b="7491"/>
          <a:stretch/>
        </p:blipFill>
        <p:spPr>
          <a:xfrm>
            <a:off x="6563032" y="1194619"/>
            <a:ext cx="5737123" cy="59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1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90" t="30287" r="28253" b="11494"/>
          <a:stretch/>
        </p:blipFill>
        <p:spPr>
          <a:xfrm>
            <a:off x="0" y="-294968"/>
            <a:ext cx="6592529" cy="715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70" t="46056" r="27849" b="4212"/>
          <a:stretch/>
        </p:blipFill>
        <p:spPr>
          <a:xfrm>
            <a:off x="6592529" y="0"/>
            <a:ext cx="5751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AAFB-F3FB-4A8F-B37A-D41BA0E5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847" y="2634661"/>
            <a:ext cx="5190306" cy="1588678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Checking vocabulary knowledge </a:t>
            </a:r>
          </a:p>
        </p:txBody>
      </p:sp>
    </p:spTree>
    <p:extLst>
      <p:ext uri="{BB962C8B-B14F-4D97-AF65-F5344CB8AC3E}">
        <p14:creationId xmlns:p14="http://schemas.microsoft.com/office/powerpoint/2010/main" val="80352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1B2C-E5E1-4984-9560-26571E14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08304" cy="708301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When reading the text: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2C943-CDFB-4D65-B9CA-194AA3CA9A1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b="1" dirty="0"/>
              <a:t>As you read, highlight the words you don’t know.</a:t>
            </a:r>
          </a:p>
          <a:p>
            <a:pPr marL="514350" indent="-514350">
              <a:buAutoNum type="arabicPeriod"/>
            </a:pPr>
            <a:r>
              <a:rPr lang="en-GB" b="1" dirty="0"/>
              <a:t>Once you have highlighted, read around the word - does this give you a clue as to what it means?</a:t>
            </a:r>
          </a:p>
          <a:p>
            <a:pPr marL="514350" indent="-514350">
              <a:buAutoNum type="arabicPeriod"/>
            </a:pPr>
            <a:r>
              <a:rPr lang="en-GB" b="1" dirty="0"/>
              <a:t>Ask yourself - have you heard this word before? Is there a root word within it that could help?</a:t>
            </a:r>
          </a:p>
          <a:p>
            <a:pPr marL="514350" indent="-514350">
              <a:buAutoNum type="arabicPeriod"/>
            </a:pPr>
            <a:r>
              <a:rPr lang="en-GB" b="1" dirty="0"/>
              <a:t>Ask the person next to you. </a:t>
            </a:r>
          </a:p>
          <a:p>
            <a:pPr marL="514350" indent="-514350">
              <a:buAutoNum type="arabicPeriod"/>
            </a:pPr>
            <a:r>
              <a:rPr lang="en-GB" b="1" dirty="0"/>
              <a:t>Have a look in a dictionary and write the definition beside the word.</a:t>
            </a:r>
          </a:p>
          <a:p>
            <a:pPr marL="514350" indent="-514350">
              <a:buAutoNum type="arabicPeriod"/>
            </a:pPr>
            <a:r>
              <a:rPr lang="en-GB" b="1" dirty="0"/>
              <a:t>Could you replace the word with another and it would still make sense?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82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AAFB-F3FB-4A8F-B37A-D41BA0E5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2" y="2538482"/>
            <a:ext cx="4913243" cy="132556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Vocabulary grid </a:t>
            </a:r>
          </a:p>
        </p:txBody>
      </p:sp>
    </p:spTree>
    <p:extLst>
      <p:ext uri="{BB962C8B-B14F-4D97-AF65-F5344CB8AC3E}">
        <p14:creationId xmlns:p14="http://schemas.microsoft.com/office/powerpoint/2010/main" val="110254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472A62-1246-467A-AFF2-AD844F04B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11474"/>
              </p:ext>
            </p:extLst>
          </p:nvPr>
        </p:nvGraphicFramePr>
        <p:xfrm>
          <a:off x="535708" y="450574"/>
          <a:ext cx="10818092" cy="604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523">
                  <a:extLst>
                    <a:ext uri="{9D8B030D-6E8A-4147-A177-3AD203B41FA5}">
                      <a16:colId xmlns:a16="http://schemas.microsoft.com/office/drawing/2014/main" val="4072359089"/>
                    </a:ext>
                  </a:extLst>
                </a:gridCol>
                <a:gridCol w="2704523">
                  <a:extLst>
                    <a:ext uri="{9D8B030D-6E8A-4147-A177-3AD203B41FA5}">
                      <a16:colId xmlns:a16="http://schemas.microsoft.com/office/drawing/2014/main" val="1448132477"/>
                    </a:ext>
                  </a:extLst>
                </a:gridCol>
                <a:gridCol w="2704523">
                  <a:extLst>
                    <a:ext uri="{9D8B030D-6E8A-4147-A177-3AD203B41FA5}">
                      <a16:colId xmlns:a16="http://schemas.microsoft.com/office/drawing/2014/main" val="1823707115"/>
                    </a:ext>
                  </a:extLst>
                </a:gridCol>
                <a:gridCol w="2704523">
                  <a:extLst>
                    <a:ext uri="{9D8B030D-6E8A-4147-A177-3AD203B41FA5}">
                      <a16:colId xmlns:a16="http://schemas.microsoft.com/office/drawing/2014/main" val="2375142773"/>
                    </a:ext>
                  </a:extLst>
                </a:gridCol>
              </a:tblGrid>
              <a:tr h="1007051">
                <a:tc>
                  <a:txBody>
                    <a:bodyPr/>
                    <a:lstStyle/>
                    <a:p>
                      <a:r>
                        <a:rPr lang="en-GB" dirty="0"/>
                        <a:t>Word used in the text or by the teacher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Synonym for this word - means the same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complex synonym for this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 antonym for this word – the opposite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69826"/>
                  </a:ext>
                </a:extLst>
              </a:tr>
              <a:tr h="10070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795370"/>
                  </a:ext>
                </a:extLst>
              </a:tr>
              <a:tr h="10070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436683"/>
                  </a:ext>
                </a:extLst>
              </a:tr>
              <a:tr h="100705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3471"/>
                  </a:ext>
                </a:extLst>
              </a:tr>
              <a:tr h="10070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273817"/>
                  </a:ext>
                </a:extLst>
              </a:tr>
              <a:tr h="10070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74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21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A2BA-A723-40BF-8B9F-4EDEB713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910" y="2766218"/>
            <a:ext cx="8064179" cy="132556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Frayer model – lower ability </a:t>
            </a:r>
          </a:p>
        </p:txBody>
      </p:sp>
    </p:spTree>
    <p:extLst>
      <p:ext uri="{BB962C8B-B14F-4D97-AF65-F5344CB8AC3E}">
        <p14:creationId xmlns:p14="http://schemas.microsoft.com/office/powerpoint/2010/main" val="241519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CAAFB-F3FB-4A8F-B37A-D41BA0E5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2" y="2538482"/>
            <a:ext cx="4913243" cy="132556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10EF2-2545-4055-9706-3095161E3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27" t="22209" r="26193" b="32719"/>
          <a:stretch/>
        </p:blipFill>
        <p:spPr>
          <a:xfrm>
            <a:off x="93837" y="366671"/>
            <a:ext cx="11978893" cy="612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2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A2BA-A723-40BF-8B9F-4EDEB713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73" y="2766218"/>
            <a:ext cx="7957854" cy="132556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GB" b="1" dirty="0">
                <a:latin typeface="+mn-lt"/>
              </a:rPr>
              <a:t>Frayer model – upper ability </a:t>
            </a:r>
          </a:p>
        </p:txBody>
      </p:sp>
    </p:spTree>
    <p:extLst>
      <p:ext uri="{BB962C8B-B14F-4D97-AF65-F5344CB8AC3E}">
        <p14:creationId xmlns:p14="http://schemas.microsoft.com/office/powerpoint/2010/main" val="372139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257</Words>
  <Application>Microsoft Office PowerPoint</Application>
  <PresentationFormat>Widescreen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Read To Succeed session</vt:lpstr>
      <vt:lpstr>Checking vocabulary knowledge </vt:lpstr>
      <vt:lpstr>When reading the text:</vt:lpstr>
      <vt:lpstr>Vocabulary grid </vt:lpstr>
      <vt:lpstr>PowerPoint Presentation</vt:lpstr>
      <vt:lpstr>Frayer model – lower ability </vt:lpstr>
      <vt:lpstr> </vt:lpstr>
      <vt:lpstr>Frayer model – upper ability </vt:lpstr>
      <vt:lpstr>PowerPoint Presentation</vt:lpstr>
      <vt:lpstr>Vocabulary concept model</vt:lpstr>
      <vt:lpstr>PowerPoint Presentation</vt:lpstr>
      <vt:lpstr>Support for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Teacher Toolkit</dc:title>
  <dc:creator>Mr P Jones</dc:creator>
  <cp:lastModifiedBy>paul jones</cp:lastModifiedBy>
  <cp:revision>21</cp:revision>
  <dcterms:created xsi:type="dcterms:W3CDTF">2021-05-06T11:16:31Z</dcterms:created>
  <dcterms:modified xsi:type="dcterms:W3CDTF">2023-12-12T11:55:27Z</dcterms:modified>
</cp:coreProperties>
</file>