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7" r:id="rId3"/>
    <p:sldId id="258" r:id="rId4"/>
    <p:sldId id="259" r:id="rId5"/>
    <p:sldId id="274" r:id="rId6"/>
    <p:sldId id="260" r:id="rId7"/>
    <p:sldId id="277" r:id="rId8"/>
    <p:sldId id="262" r:id="rId9"/>
    <p:sldId id="264" r:id="rId10"/>
    <p:sldId id="266" r:id="rId11"/>
    <p:sldId id="267" r:id="rId12"/>
    <p:sldId id="268" r:id="rId13"/>
    <p:sldId id="272" r:id="rId14"/>
    <p:sldId id="273" r:id="rId15"/>
    <p:sldId id="276" r:id="rId16"/>
    <p:sldId id="27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2845D-F2DD-4968-B25D-10B2E618C0A3}" type="datetimeFigureOut">
              <a:rPr lang="en-GB" smtClean="0"/>
              <a:t>07/11/2021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197B7-6141-4FFF-96A6-0674AA1E7A2C}" type="slidenum">
              <a:rPr lang="en-GB" smtClean="0"/>
              <a:t>‹#›</a:t>
            </a:fld>
            <a:endParaRPr lang="en-GB"/>
          </a:p>
        </p:txBody>
      </p:sp>
    </p:spTree>
    <p:extLst>
      <p:ext uri="{BB962C8B-B14F-4D97-AF65-F5344CB8AC3E}">
        <p14:creationId xmlns:p14="http://schemas.microsoft.com/office/powerpoint/2010/main" val="355858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3</a:t>
            </a:fld>
            <a:endParaRPr lang="en-GB"/>
          </a:p>
        </p:txBody>
      </p:sp>
    </p:spTree>
    <p:extLst>
      <p:ext uri="{BB962C8B-B14F-4D97-AF65-F5344CB8AC3E}">
        <p14:creationId xmlns:p14="http://schemas.microsoft.com/office/powerpoint/2010/main" val="37623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197B7-6141-4FFF-96A6-0674AA1E7A2C}" type="slidenum">
              <a:rPr lang="en-GB" smtClean="0"/>
              <a:t>17</a:t>
            </a:fld>
            <a:endParaRPr lang="en-GB"/>
          </a:p>
        </p:txBody>
      </p:sp>
    </p:spTree>
    <p:extLst>
      <p:ext uri="{BB962C8B-B14F-4D97-AF65-F5344CB8AC3E}">
        <p14:creationId xmlns:p14="http://schemas.microsoft.com/office/powerpoint/2010/main" val="184046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59526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41608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417838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7084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56E58-461C-4FC5-BAE9-300D705DF3EC}"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2357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156E58-461C-4FC5-BAE9-300D705DF3EC}" type="datetimeFigureOut">
              <a:rPr lang="en-GB" smtClean="0"/>
              <a:t>07/11/2021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0319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156E58-461C-4FC5-BAE9-300D705DF3EC}" type="datetimeFigureOut">
              <a:rPr lang="en-GB" smtClean="0"/>
              <a:t>07/11/2021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99176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156E58-461C-4FC5-BAE9-300D705DF3EC}" type="datetimeFigureOut">
              <a:rPr lang="en-GB" smtClean="0"/>
              <a:t>07/11/2021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329006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56E58-461C-4FC5-BAE9-300D705DF3EC}" type="datetimeFigureOut">
              <a:rPr lang="en-GB" smtClean="0"/>
              <a:t>07/11/2021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60021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07/11/2021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08699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07/11/2021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12007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56E58-461C-4FC5-BAE9-300D705DF3EC}" type="datetimeFigureOut">
              <a:rPr lang="en-GB" smtClean="0"/>
              <a:t>07/11/2021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5D2D5-29AE-44E2-8C62-179DFDCEB23C}" type="slidenum">
              <a:rPr lang="en-GB" smtClean="0"/>
              <a:t>‹#›</a:t>
            </a:fld>
            <a:endParaRPr lang="en-GB"/>
          </a:p>
        </p:txBody>
      </p:sp>
    </p:spTree>
    <p:extLst>
      <p:ext uri="{BB962C8B-B14F-4D97-AF65-F5344CB8AC3E}">
        <p14:creationId xmlns:p14="http://schemas.microsoft.com/office/powerpoint/2010/main" val="115067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14799"/>
          </a:xfrm>
          <a:solidFill>
            <a:schemeClr val="accent3">
              <a:lumMod val="20000"/>
              <a:lumOff val="80000"/>
            </a:schemeClr>
          </a:solidFill>
          <a:ln>
            <a:solidFill>
              <a:srgbClr val="C00000"/>
            </a:solidFill>
          </a:ln>
        </p:spPr>
        <p:txBody>
          <a:bodyPr>
            <a:normAutofit fontScale="90000"/>
          </a:bodyPr>
          <a:lstStyle/>
          <a:p>
            <a:r>
              <a:rPr lang="en-GB" sz="7200" dirty="0">
                <a:latin typeface="Comic Sans MS" panose="030F0702030302020204" pitchFamily="66" charset="0"/>
              </a:rPr>
              <a:t>Accelerated Reader: A Guide for Parents</a:t>
            </a:r>
          </a:p>
        </p:txBody>
      </p:sp>
    </p:spTree>
    <p:extLst>
      <p:ext uri="{BB962C8B-B14F-4D97-AF65-F5344CB8AC3E}">
        <p14:creationId xmlns:p14="http://schemas.microsoft.com/office/powerpoint/2010/main" val="33342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21659"/>
            <a:ext cx="5795962" cy="1077913"/>
          </a:xfrm>
          <a:prstGeom prst="rect">
            <a:avLst/>
          </a:prstGeom>
          <a:solidFill>
            <a:schemeClr val="accent5">
              <a:lumMod val="20000"/>
              <a:lumOff val="80000"/>
            </a:schemeClr>
          </a:solidFill>
          <a:ln>
            <a:solidFill>
              <a:srgbClr val="C00000"/>
            </a:solidFill>
          </a:ln>
        </p:spPr>
        <p:txBody>
          <a:bodyPr>
            <a:spAutoFit/>
          </a:bodyPr>
          <a:lstStyle/>
          <a:p>
            <a:pPr algn="ctr">
              <a:defRPr/>
            </a:pPr>
            <a:r>
              <a:rPr lang="en-GB" sz="3200" dirty="0">
                <a:latin typeface="Comic Sans MS" panose="030F0702030302020204" pitchFamily="66" charset="0"/>
              </a:rPr>
              <a:t>“How much should my child read each day?”</a:t>
            </a:r>
          </a:p>
        </p:txBody>
      </p:sp>
      <p:sp>
        <p:nvSpPr>
          <p:cNvPr id="5" name="Rectangle 4"/>
          <p:cNvSpPr/>
          <p:nvPr/>
        </p:nvSpPr>
        <p:spPr>
          <a:xfrm>
            <a:off x="1043608" y="2204864"/>
            <a:ext cx="5938837" cy="1323975"/>
          </a:xfrm>
          <a:prstGeom prst="rect">
            <a:avLst/>
          </a:prstGeom>
          <a:solidFill>
            <a:schemeClr val="bg1"/>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According to Renaissance Learning’s research, children who read </a:t>
            </a:r>
            <a:r>
              <a:rPr lang="en-GB" sz="2000" u="sng" dirty="0">
                <a:latin typeface="Comic Sans MS" panose="030F0702030302020204" pitchFamily="66" charset="0"/>
              </a:rPr>
              <a:t>at least</a:t>
            </a:r>
            <a:r>
              <a:rPr lang="en-GB" sz="2000" dirty="0">
                <a:latin typeface="Comic Sans MS" panose="030F0702030302020204" pitchFamily="66" charset="0"/>
              </a:rPr>
              <a:t> 20 minutes a day with a 90% comprehension rate on AR quizzes see the greatest gains.</a:t>
            </a:r>
          </a:p>
        </p:txBody>
      </p:sp>
      <p:sp>
        <p:nvSpPr>
          <p:cNvPr id="7" name="Rectangle 6"/>
          <p:cNvSpPr/>
          <p:nvPr/>
        </p:nvSpPr>
        <p:spPr>
          <a:xfrm>
            <a:off x="2483768" y="4293096"/>
            <a:ext cx="5938837" cy="1323439"/>
          </a:xfrm>
          <a:prstGeom prst="rect">
            <a:avLst/>
          </a:prstGeom>
          <a:solidFill>
            <a:schemeClr val="accent3">
              <a:lumMod val="40000"/>
              <a:lumOff val="6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Therefore, your child should have </a:t>
            </a:r>
            <a:r>
              <a:rPr lang="en-GB" sz="2000" u="sng" dirty="0">
                <a:latin typeface="Comic Sans MS" panose="030F0702030302020204" pitchFamily="66" charset="0"/>
              </a:rPr>
              <a:t>at least </a:t>
            </a:r>
            <a:r>
              <a:rPr lang="en-GB" sz="2000" dirty="0">
                <a:latin typeface="Comic Sans MS" panose="030F0702030302020204" pitchFamily="66" charset="0"/>
              </a:rPr>
              <a:t>20 minutes set aside for reading during day. </a:t>
            </a:r>
          </a:p>
          <a:p>
            <a:pPr marL="342900" indent="-342900">
              <a:buFont typeface="Arial" pitchFamily="34" charset="0"/>
              <a:buChar char="•"/>
              <a:defRPr/>
            </a:pPr>
            <a:r>
              <a:rPr lang="en-GB" sz="2000" dirty="0">
                <a:latin typeface="Comic Sans MS" panose="030F0702030302020204" pitchFamily="66" charset="0"/>
              </a:rPr>
              <a:t>English teachers set reading homework on top of the other English homework they set.</a:t>
            </a:r>
          </a:p>
        </p:txBody>
      </p:sp>
    </p:spTree>
    <p:extLst>
      <p:ext uri="{BB962C8B-B14F-4D97-AF65-F5344CB8AC3E}">
        <p14:creationId xmlns:p14="http://schemas.microsoft.com/office/powerpoint/2010/main" val="392710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707212"/>
            <a:ext cx="6264275" cy="708025"/>
          </a:xfrm>
          <a:prstGeom prst="rect">
            <a:avLst/>
          </a:prstGeom>
          <a:solidFill>
            <a:schemeClr val="accent3">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As with anything, performance improves with practice</a:t>
            </a:r>
            <a:r>
              <a:rPr lang="en-GB" sz="2000" dirty="0">
                <a:latin typeface="+mn-lt"/>
                <a:cs typeface="+mn-cs"/>
              </a:rPr>
              <a:t>.  </a:t>
            </a:r>
          </a:p>
        </p:txBody>
      </p:sp>
      <p:sp>
        <p:nvSpPr>
          <p:cNvPr id="5" name="Rectangle 4"/>
          <p:cNvSpPr/>
          <p:nvPr/>
        </p:nvSpPr>
        <p:spPr>
          <a:xfrm>
            <a:off x="467544" y="592859"/>
            <a:ext cx="6119813" cy="584775"/>
          </a:xfrm>
          <a:prstGeom prst="rect">
            <a:avLst/>
          </a:prstGeom>
          <a:solidFill>
            <a:schemeClr val="bg1"/>
          </a:solidFill>
          <a:ln>
            <a:solidFill>
              <a:srgbClr val="C00000"/>
            </a:solidFill>
          </a:ln>
        </p:spPr>
        <p:txBody>
          <a:bodyPr>
            <a:spAutoFit/>
          </a:bodyPr>
          <a:lstStyle/>
          <a:p>
            <a:pPr algn="ctr">
              <a:defRPr/>
            </a:pPr>
            <a:r>
              <a:rPr lang="en-GB" sz="3200" dirty="0">
                <a:latin typeface="Comic Sans MS" panose="030F0702030302020204" pitchFamily="66" charset="0"/>
              </a:rPr>
              <a:t>“How can I help?”</a:t>
            </a:r>
          </a:p>
        </p:txBody>
      </p:sp>
      <p:sp>
        <p:nvSpPr>
          <p:cNvPr id="6" name="Rectangle 5"/>
          <p:cNvSpPr/>
          <p:nvPr/>
        </p:nvSpPr>
        <p:spPr>
          <a:xfrm>
            <a:off x="890177" y="2581061"/>
            <a:ext cx="6264275" cy="400050"/>
          </a:xfrm>
          <a:prstGeom prst="rect">
            <a:avLst/>
          </a:prstGeom>
          <a:solidFill>
            <a:schemeClr val="bg1"/>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Encourage your child to read at home.</a:t>
            </a:r>
          </a:p>
        </p:txBody>
      </p:sp>
      <p:sp>
        <p:nvSpPr>
          <p:cNvPr id="7" name="Rectangle 6"/>
          <p:cNvSpPr/>
          <p:nvPr/>
        </p:nvSpPr>
        <p:spPr>
          <a:xfrm>
            <a:off x="827584" y="3342666"/>
            <a:ext cx="6264275" cy="1631216"/>
          </a:xfrm>
          <a:prstGeom prst="rect">
            <a:avLst/>
          </a:prstGeom>
          <a:solidFill>
            <a:schemeClr val="accent3">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Create a culture of reading in your household by reading with your child, starting a home library, visiting your local library, charity shop or bookshop on a regular basis and by letting your child see you reading.  </a:t>
            </a:r>
          </a:p>
        </p:txBody>
      </p:sp>
      <p:sp>
        <p:nvSpPr>
          <p:cNvPr id="8" name="Rectangle 7"/>
          <p:cNvSpPr/>
          <p:nvPr/>
        </p:nvSpPr>
        <p:spPr>
          <a:xfrm>
            <a:off x="899592" y="5146143"/>
            <a:ext cx="6264275" cy="1323975"/>
          </a:xfrm>
          <a:prstGeom prst="rect">
            <a:avLst/>
          </a:prstGeom>
          <a:solidFill>
            <a:schemeClr val="bg1"/>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When reading with your child stop and ask questions to be sure your child comprehends what they have read and in general make a habit of discussing books that each of you has read. </a:t>
            </a:r>
          </a:p>
        </p:txBody>
      </p:sp>
    </p:spTree>
    <p:extLst>
      <p:ext uri="{BB962C8B-B14F-4D97-AF65-F5344CB8AC3E}">
        <p14:creationId xmlns:p14="http://schemas.microsoft.com/office/powerpoint/2010/main" val="240029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9806" y="394494"/>
            <a:ext cx="5722937" cy="1077913"/>
          </a:xfrm>
          <a:prstGeom prst="rect">
            <a:avLst/>
          </a:prstGeom>
          <a:solidFill>
            <a:schemeClr val="accent1">
              <a:lumMod val="20000"/>
              <a:lumOff val="80000"/>
            </a:schemeClr>
          </a:solidFill>
          <a:ln>
            <a:solidFill>
              <a:srgbClr val="C00000"/>
            </a:solidFill>
          </a:ln>
        </p:spPr>
        <p:txBody>
          <a:bodyPr>
            <a:spAutoFit/>
          </a:bodyPr>
          <a:lstStyle/>
          <a:p>
            <a:pPr algn="ctr">
              <a:defRPr/>
            </a:pPr>
            <a:r>
              <a:rPr lang="en-GB" sz="3200" dirty="0">
                <a:latin typeface="Comic Sans MS" panose="030F0702030302020204" pitchFamily="66" charset="0"/>
              </a:rPr>
              <a:t>How will I know how my child is doing? </a:t>
            </a:r>
          </a:p>
        </p:txBody>
      </p:sp>
      <p:sp>
        <p:nvSpPr>
          <p:cNvPr id="5" name="Rectangle 4"/>
          <p:cNvSpPr/>
          <p:nvPr/>
        </p:nvSpPr>
        <p:spPr>
          <a:xfrm>
            <a:off x="2286000" y="1973263"/>
            <a:ext cx="6353175" cy="1016000"/>
          </a:xfrm>
          <a:prstGeom prst="rect">
            <a:avLst/>
          </a:prstGeom>
          <a:solidFill>
            <a:schemeClr val="accent6">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You can access your child’s AR information in Renaissance Place Home Connect from any web-enabled computer.</a:t>
            </a:r>
          </a:p>
        </p:txBody>
      </p:sp>
      <p:sp>
        <p:nvSpPr>
          <p:cNvPr id="6" name="Rectangle 5"/>
          <p:cNvSpPr/>
          <p:nvPr/>
        </p:nvSpPr>
        <p:spPr>
          <a:xfrm>
            <a:off x="3851275" y="3001963"/>
            <a:ext cx="4787900" cy="1016000"/>
          </a:xfrm>
          <a:prstGeom prst="rect">
            <a:avLst/>
          </a:prstGeom>
          <a:solidFill>
            <a:schemeClr val="accent3">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Once in the programme, you can view your child’s progress towards targets, points and books read. </a:t>
            </a:r>
          </a:p>
        </p:txBody>
      </p:sp>
      <p:sp>
        <p:nvSpPr>
          <p:cNvPr id="7" name="Rectangle 6"/>
          <p:cNvSpPr/>
          <p:nvPr/>
        </p:nvSpPr>
        <p:spPr>
          <a:xfrm>
            <a:off x="3836988" y="4037013"/>
            <a:ext cx="4787900" cy="708025"/>
          </a:xfrm>
          <a:prstGeom prst="rect">
            <a:avLst/>
          </a:prstGeom>
          <a:solidFill>
            <a:schemeClr val="accent4">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You can also access AR </a:t>
            </a:r>
            <a:r>
              <a:rPr lang="en-GB" sz="2000" dirty="0" err="1">
                <a:latin typeface="Comic Sans MS" panose="030F0702030302020204" pitchFamily="66" charset="0"/>
              </a:rPr>
              <a:t>BookFinder</a:t>
            </a:r>
            <a:r>
              <a:rPr lang="en-GB" sz="2000" dirty="0">
                <a:latin typeface="Comic Sans MS" panose="030F0702030302020204" pitchFamily="66" charset="0"/>
              </a:rPr>
              <a:t> to search for titles of interest. </a:t>
            </a:r>
          </a:p>
        </p:txBody>
      </p:sp>
      <p:sp>
        <p:nvSpPr>
          <p:cNvPr id="8" name="Rectangle 7"/>
          <p:cNvSpPr/>
          <p:nvPr/>
        </p:nvSpPr>
        <p:spPr>
          <a:xfrm>
            <a:off x="3924300" y="4762500"/>
            <a:ext cx="4714875" cy="708025"/>
          </a:xfrm>
          <a:prstGeom prst="rect">
            <a:avLst/>
          </a:prstGeom>
          <a:solidFill>
            <a:schemeClr val="accent3">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You can only access information about your own child.</a:t>
            </a:r>
          </a:p>
        </p:txBody>
      </p:sp>
      <p:pic>
        <p:nvPicPr>
          <p:cNvPr id="11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3206750" cy="3181350"/>
          </a:xfrm>
          <a:prstGeom prst="rect">
            <a:avLst/>
          </a:prstGeom>
          <a:noFill/>
          <a:ln>
            <a:noFill/>
          </a:ln>
          <a:effectLst>
            <a:outerShdw dist="35921" dir="2700000" algn="ctr" rotWithShape="0">
              <a:schemeClr val="bg2"/>
            </a:outerShdw>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5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606794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7164288" y="2420888"/>
            <a:ext cx="864096"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31628" y="2132856"/>
            <a:ext cx="1204868" cy="3693319"/>
          </a:xfrm>
          <a:prstGeom prst="rect">
            <a:avLst/>
          </a:prstGeom>
          <a:solidFill>
            <a:schemeClr val="accent2">
              <a:lumMod val="20000"/>
              <a:lumOff val="80000"/>
            </a:schemeClr>
          </a:solidFill>
          <a:ln>
            <a:solidFill>
              <a:srgbClr val="C00000"/>
            </a:solidFill>
          </a:ln>
        </p:spPr>
        <p:txBody>
          <a:bodyPr wrap="square" rtlCol="0">
            <a:spAutoFit/>
          </a:bodyPr>
          <a:lstStyle/>
          <a:p>
            <a:r>
              <a:rPr lang="en-GB" dirty="0">
                <a:latin typeface="Comic Sans MS" panose="030F0702030302020204" pitchFamily="66" charset="0"/>
              </a:rPr>
              <a:t>Last book read and quizzed on. Include % correct and points earned from book.</a:t>
            </a:r>
          </a:p>
        </p:txBody>
      </p:sp>
      <p:cxnSp>
        <p:nvCxnSpPr>
          <p:cNvPr id="6" name="Straight Arrow Connector 5"/>
          <p:cNvCxnSpPr/>
          <p:nvPr/>
        </p:nvCxnSpPr>
        <p:spPr>
          <a:xfrm flipV="1">
            <a:off x="539552" y="2492896"/>
            <a:ext cx="252028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916832"/>
            <a:ext cx="1152128" cy="3139321"/>
          </a:xfrm>
          <a:prstGeom prst="rect">
            <a:avLst/>
          </a:prstGeom>
          <a:solidFill>
            <a:schemeClr val="accent3">
              <a:lumMod val="20000"/>
              <a:lumOff val="80000"/>
            </a:schemeClr>
          </a:solidFill>
          <a:ln>
            <a:solidFill>
              <a:srgbClr val="C00000"/>
            </a:solidFill>
          </a:ln>
        </p:spPr>
        <p:txBody>
          <a:bodyPr wrap="square" rtlCol="0">
            <a:spAutoFit/>
          </a:bodyPr>
          <a:lstStyle/>
          <a:p>
            <a:r>
              <a:rPr lang="en-GB" dirty="0">
                <a:latin typeface="Comic Sans MS" panose="030F0702030302020204" pitchFamily="66" charset="0"/>
              </a:rPr>
              <a:t>Average quiz score</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Points earned</a:t>
            </a:r>
          </a:p>
          <a:p>
            <a:endParaRPr lang="en-GB" dirty="0">
              <a:latin typeface="Comic Sans MS" panose="030F0702030302020204" pitchFamily="66" charset="0"/>
            </a:endParaRPr>
          </a:p>
          <a:p>
            <a:r>
              <a:rPr lang="en-GB" dirty="0">
                <a:latin typeface="Comic Sans MS" panose="030F0702030302020204" pitchFamily="66" charset="0"/>
              </a:rPr>
              <a:t>Average book level.</a:t>
            </a:r>
          </a:p>
        </p:txBody>
      </p:sp>
    </p:spTree>
    <p:extLst>
      <p:ext uri="{BB962C8B-B14F-4D97-AF65-F5344CB8AC3E}">
        <p14:creationId xmlns:p14="http://schemas.microsoft.com/office/powerpoint/2010/main" val="235668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790575"/>
            <a:ext cx="7458075" cy="5276850"/>
          </a:xfrm>
          <a:prstGeom prst="rect">
            <a:avLst/>
          </a:prstGeom>
          <a:noFill/>
          <a:ln>
            <a:noFill/>
          </a:ln>
          <a:effectLst>
            <a:softEdge rad="241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116632"/>
            <a:ext cx="6840760" cy="369332"/>
          </a:xfrm>
          <a:prstGeom prst="rect">
            <a:avLst/>
          </a:prstGeom>
          <a:solidFill>
            <a:schemeClr val="bg1"/>
          </a:solidFill>
          <a:ln>
            <a:solidFill>
              <a:srgbClr val="C00000"/>
            </a:solidFill>
          </a:ln>
        </p:spPr>
        <p:txBody>
          <a:bodyPr wrap="square" rtlCol="0">
            <a:spAutoFit/>
          </a:bodyPr>
          <a:lstStyle/>
          <a:p>
            <a:pPr algn="ctr"/>
            <a:r>
              <a:rPr lang="en-GB" dirty="0">
                <a:latin typeface="Comic Sans MS" panose="030F0702030302020204" pitchFamily="66" charset="0"/>
              </a:rPr>
              <a:t>Your child’s bookshelf</a:t>
            </a:r>
          </a:p>
        </p:txBody>
      </p:sp>
    </p:spTree>
    <p:extLst>
      <p:ext uri="{BB962C8B-B14F-4D97-AF65-F5344CB8AC3E}">
        <p14:creationId xmlns:p14="http://schemas.microsoft.com/office/powerpoint/2010/main" val="126442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830997"/>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GB" sz="4800" dirty="0" smtClean="0">
                <a:latin typeface="Comic Sans MS" panose="030F0702030302020204" pitchFamily="66" charset="0"/>
              </a:rPr>
              <a:t>ARBookFinder.co.uk</a:t>
            </a:r>
            <a:endParaRPr lang="en-GB" sz="4800" dirty="0">
              <a:latin typeface="Comic Sans MS" panose="030F0702030302020204" pitchFamily="66" charset="0"/>
            </a:endParaRPr>
          </a:p>
        </p:txBody>
      </p:sp>
      <p:sp>
        <p:nvSpPr>
          <p:cNvPr id="3" name="TextBox 2"/>
          <p:cNvSpPr txBox="1"/>
          <p:nvPr/>
        </p:nvSpPr>
        <p:spPr>
          <a:xfrm>
            <a:off x="323528" y="1628800"/>
            <a:ext cx="8640960" cy="3539430"/>
          </a:xfrm>
          <a:prstGeom prst="rect">
            <a:avLst/>
          </a:prstGeom>
          <a:solidFill>
            <a:schemeClr val="bg1"/>
          </a:solidFill>
          <a:ln>
            <a:solidFill>
              <a:srgbClr val="C00000"/>
            </a:solidFill>
          </a:ln>
        </p:spPr>
        <p:txBody>
          <a:bodyPr wrap="square" rtlCol="0">
            <a:spAutoFit/>
          </a:bodyPr>
          <a:lstStyle/>
          <a:p>
            <a:r>
              <a:rPr lang="en-GB" sz="3200" dirty="0">
                <a:latin typeface="Comic Sans MS" panose="030F0702030302020204" pitchFamily="66" charset="0"/>
              </a:rPr>
              <a:t>It’s not just books from the Academy that students can read, they can read books from home and take quizzes on them!</a:t>
            </a:r>
          </a:p>
          <a:p>
            <a:endParaRPr lang="en-GB" sz="3200" dirty="0">
              <a:latin typeface="Comic Sans MS" panose="030F0702030302020204" pitchFamily="66" charset="0"/>
            </a:endParaRPr>
          </a:p>
          <a:p>
            <a:r>
              <a:rPr lang="en-GB" sz="3200" dirty="0">
                <a:latin typeface="Comic Sans MS" panose="030F0702030302020204" pitchFamily="66" charset="0"/>
              </a:rPr>
              <a:t>You can use </a:t>
            </a:r>
            <a:r>
              <a:rPr lang="en-GB" sz="3200" dirty="0" smtClean="0">
                <a:latin typeface="Comic Sans MS" panose="030F0702030302020204" pitchFamily="66" charset="0"/>
              </a:rPr>
              <a:t>ARBookFinder.co.uk </a:t>
            </a:r>
            <a:r>
              <a:rPr lang="en-GB" sz="3200" dirty="0">
                <a:latin typeface="Comic Sans MS" panose="030F0702030302020204" pitchFamily="66" charset="0"/>
              </a:rPr>
              <a:t>to check whether your child’s current book is on Accelerated Reader</a:t>
            </a:r>
            <a:r>
              <a:rPr lang="en-GB" sz="3200" dirty="0"/>
              <a:t>. </a:t>
            </a:r>
          </a:p>
        </p:txBody>
      </p:sp>
    </p:spTree>
    <p:extLst>
      <p:ext uri="{BB962C8B-B14F-4D97-AF65-F5344CB8AC3E}">
        <p14:creationId xmlns:p14="http://schemas.microsoft.com/office/powerpoint/2010/main" val="136046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DD6A-0314-40E2-A1B2-1570238D04C5}"/>
              </a:ext>
            </a:extLst>
          </p:cNvPr>
          <p:cNvSpPr>
            <a:spLocks noGrp="1"/>
          </p:cNvSpPr>
          <p:nvPr>
            <p:ph type="title"/>
          </p:nvPr>
        </p:nvSpPr>
        <p:spPr>
          <a:xfrm>
            <a:off x="899592" y="490025"/>
            <a:ext cx="3858768" cy="1090538"/>
          </a:xfrm>
          <a:solidFill>
            <a:schemeClr val="accent3">
              <a:lumMod val="20000"/>
              <a:lumOff val="80000"/>
            </a:schemeClr>
          </a:solidFill>
          <a:ln>
            <a:solidFill>
              <a:srgbClr val="C00000"/>
            </a:solidFill>
          </a:ln>
        </p:spPr>
        <p:txBody>
          <a:bodyPr>
            <a:normAutofit/>
          </a:bodyPr>
          <a:lstStyle/>
          <a:p>
            <a:r>
              <a:rPr lang="en-GB" sz="3000" b="1" dirty="0">
                <a:solidFill>
                  <a:srgbClr val="000000"/>
                </a:solidFill>
                <a:latin typeface="Comic Sans MS" panose="030F0702030302020204" pitchFamily="66" charset="0"/>
              </a:rPr>
              <a:t>AR </a:t>
            </a:r>
            <a:r>
              <a:rPr lang="en-GB" sz="3000" b="1" dirty="0" err="1">
                <a:solidFill>
                  <a:srgbClr val="000000"/>
                </a:solidFill>
                <a:latin typeface="Comic Sans MS" panose="030F0702030302020204" pitchFamily="66" charset="0"/>
              </a:rPr>
              <a:t>Bookfinder</a:t>
            </a:r>
            <a:r>
              <a:rPr lang="en-GB" sz="3000" b="1" dirty="0">
                <a:solidFill>
                  <a:srgbClr val="000000"/>
                </a:solidFill>
                <a:latin typeface="Comic Sans MS" panose="030F0702030302020204" pitchFamily="66" charset="0"/>
              </a:rPr>
              <a:t> </a:t>
            </a:r>
          </a:p>
        </p:txBody>
      </p:sp>
      <p:sp>
        <p:nvSpPr>
          <p:cNvPr id="3" name="Content Placeholder 2">
            <a:extLst>
              <a:ext uri="{FF2B5EF4-FFF2-40B4-BE49-F238E27FC236}">
                <a16:creationId xmlns:a16="http://schemas.microsoft.com/office/drawing/2014/main" id="{F5B05992-3971-47FE-961B-2ECB65713A5F}"/>
              </a:ext>
            </a:extLst>
          </p:cNvPr>
          <p:cNvSpPr>
            <a:spLocks noGrp="1"/>
          </p:cNvSpPr>
          <p:nvPr>
            <p:ph idx="1"/>
          </p:nvPr>
        </p:nvSpPr>
        <p:spPr>
          <a:xfrm>
            <a:off x="603504" y="2673512"/>
            <a:ext cx="3858768" cy="2729467"/>
          </a:xfrm>
        </p:spPr>
        <p:txBody>
          <a:bodyPr anchor="ctr">
            <a:normAutofit/>
          </a:bodyPr>
          <a:lstStyle/>
          <a:p>
            <a:endParaRPr lang="en-GB" sz="1500">
              <a:solidFill>
                <a:srgbClr val="000000"/>
              </a:solidFill>
            </a:endParaRPr>
          </a:p>
        </p:txBody>
      </p:sp>
      <p:pic>
        <p:nvPicPr>
          <p:cNvPr id="6" name="Picture 5">
            <a:extLst>
              <a:ext uri="{FF2B5EF4-FFF2-40B4-BE49-F238E27FC236}">
                <a16:creationId xmlns:a16="http://schemas.microsoft.com/office/drawing/2014/main" id="{8A8B5D36-615A-4E13-963A-2E936FD2C1CF}"/>
              </a:ext>
            </a:extLst>
          </p:cNvPr>
          <p:cNvPicPr>
            <a:picLocks noChangeAspect="1"/>
          </p:cNvPicPr>
          <p:nvPr/>
        </p:nvPicPr>
        <p:blipFill rotWithShape="1">
          <a:blip r:embed="rId2"/>
          <a:srcRect l="12250" t="9380" r="11481" b="15846"/>
          <a:stretch/>
        </p:blipFill>
        <p:spPr>
          <a:xfrm>
            <a:off x="383260" y="1834415"/>
            <a:ext cx="8377480" cy="3844102"/>
          </a:xfrm>
          <a:prstGeom prst="rect">
            <a:avLst/>
          </a:prstGeom>
        </p:spPr>
      </p:pic>
    </p:spTree>
    <p:extLst>
      <p:ext uri="{BB962C8B-B14F-4D97-AF65-F5344CB8AC3E}">
        <p14:creationId xmlns:p14="http://schemas.microsoft.com/office/powerpoint/2010/main" val="2754111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96095"/>
            <a:ext cx="6337300" cy="1570037"/>
          </a:xfrm>
          <a:prstGeom prst="rect">
            <a:avLst/>
          </a:prstGeom>
          <a:solidFill>
            <a:schemeClr val="bg1"/>
          </a:solidFill>
          <a:ln>
            <a:solidFill>
              <a:srgbClr val="C00000"/>
            </a:solidFill>
          </a:ln>
        </p:spPr>
        <p:txBody>
          <a:bodyPr>
            <a:spAutoFit/>
          </a:bodyPr>
          <a:lstStyle/>
          <a:p>
            <a:pPr algn="ctr">
              <a:defRPr/>
            </a:pPr>
            <a:r>
              <a:rPr lang="en-GB" sz="3200" dirty="0">
                <a:latin typeface="Comic Sans MS" panose="030F0702030302020204" pitchFamily="66" charset="0"/>
              </a:rPr>
              <a:t>Can a child who is not a strong reader still use Accelerated Reader? </a:t>
            </a:r>
          </a:p>
        </p:txBody>
      </p:sp>
      <p:sp>
        <p:nvSpPr>
          <p:cNvPr id="5" name="Rectangle 4"/>
          <p:cNvSpPr/>
          <p:nvPr/>
        </p:nvSpPr>
        <p:spPr>
          <a:xfrm>
            <a:off x="611560" y="2543037"/>
            <a:ext cx="6173787" cy="1015663"/>
          </a:xfrm>
          <a:prstGeom prst="rect">
            <a:avLst/>
          </a:prstGeom>
          <a:solidFill>
            <a:schemeClr val="accent3">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Accelerated Reader helps all children become better readers from pupil, regardless of initial ability.</a:t>
            </a:r>
          </a:p>
        </p:txBody>
      </p:sp>
      <p:sp>
        <p:nvSpPr>
          <p:cNvPr id="6" name="Rectangle 5"/>
          <p:cNvSpPr/>
          <p:nvPr/>
        </p:nvSpPr>
        <p:spPr>
          <a:xfrm>
            <a:off x="1763688" y="3756238"/>
            <a:ext cx="6192837" cy="708025"/>
          </a:xfrm>
          <a:prstGeom prst="rect">
            <a:avLst/>
          </a:prstGeom>
          <a:solidFill>
            <a:schemeClr val="bg1"/>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When children read books at their appropriate level, they experience success.  </a:t>
            </a:r>
          </a:p>
        </p:txBody>
      </p:sp>
      <p:sp>
        <p:nvSpPr>
          <p:cNvPr id="7" name="Rectangle 6"/>
          <p:cNvSpPr/>
          <p:nvPr/>
        </p:nvSpPr>
        <p:spPr>
          <a:xfrm>
            <a:off x="2771800" y="4941168"/>
            <a:ext cx="6175375" cy="1016000"/>
          </a:xfrm>
          <a:prstGeom prst="rect">
            <a:avLst/>
          </a:prstGeom>
          <a:solidFill>
            <a:schemeClr val="accent3">
              <a:lumMod val="20000"/>
              <a:lumOff val="80000"/>
            </a:schemeClr>
          </a:solidFill>
          <a:ln>
            <a:solidFill>
              <a:srgbClr val="C00000"/>
            </a:solidFill>
          </a:ln>
        </p:spPr>
        <p:txBody>
          <a:bodyPr>
            <a:spAutoFit/>
          </a:bodyPr>
          <a:lstStyle/>
          <a:p>
            <a:pPr marL="342900" indent="-342900">
              <a:buFont typeface="Arial" pitchFamily="34" charset="0"/>
              <a:buChar char="•"/>
              <a:defRPr/>
            </a:pPr>
            <a:r>
              <a:rPr lang="en-GB" sz="2000" dirty="0">
                <a:latin typeface="Comic Sans MS" panose="030F0702030302020204" pitchFamily="66" charset="0"/>
              </a:rPr>
              <a:t>Furthermore, teachers work with children to set appropriate targets based on each child’s reading level. </a:t>
            </a:r>
          </a:p>
        </p:txBody>
      </p:sp>
    </p:spTree>
    <p:extLst>
      <p:ext uri="{BB962C8B-B14F-4D97-AF65-F5344CB8AC3E}">
        <p14:creationId xmlns:p14="http://schemas.microsoft.com/office/powerpoint/2010/main" val="98599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8136904" cy="6555641"/>
          </a:xfrm>
          <a:prstGeom prst="rect">
            <a:avLst/>
          </a:prstGeom>
          <a:solidFill>
            <a:schemeClr val="accent5">
              <a:lumMod val="20000"/>
              <a:lumOff val="80000"/>
            </a:schemeClr>
          </a:solidFill>
          <a:ln>
            <a:solidFill>
              <a:srgbClr val="C00000"/>
            </a:solidFill>
          </a:ln>
        </p:spPr>
        <p:txBody>
          <a:bodyPr wrap="square" rtlCol="0">
            <a:spAutoFit/>
          </a:bodyPr>
          <a:lstStyle/>
          <a:p>
            <a:pPr algn="ctr"/>
            <a:r>
              <a:rPr lang="en-GB" sz="3200" b="1" u="sng" dirty="0">
                <a:latin typeface="Comic Sans MS" panose="030F0702030302020204" pitchFamily="66" charset="0"/>
              </a:rPr>
              <a:t>Accelerated Reader: A Guide for Parents</a:t>
            </a:r>
          </a:p>
          <a:p>
            <a:endParaRPr lang="en-GB" sz="3200" dirty="0">
              <a:latin typeface="Comic Sans MS" panose="030F0702030302020204" pitchFamily="66" charset="0"/>
            </a:endParaRPr>
          </a:p>
          <a:p>
            <a:r>
              <a:rPr lang="en-GB" sz="3200" dirty="0" smtClean="0">
                <a:latin typeface="Comic Sans MS" panose="030F0702030302020204" pitchFamily="66" charset="0"/>
              </a:rPr>
              <a:t>At St Edward’s Academy </a:t>
            </a:r>
            <a:r>
              <a:rPr lang="en-GB" sz="3200" dirty="0">
                <a:latin typeface="Comic Sans MS" panose="030F0702030302020204" pitchFamily="66" charset="0"/>
              </a:rPr>
              <a:t>all students take part in the  </a:t>
            </a:r>
            <a:r>
              <a:rPr lang="en-GB" sz="3200" b="1" dirty="0">
                <a:solidFill>
                  <a:srgbClr val="00B050"/>
                </a:solidFill>
                <a:latin typeface="Comic Sans MS" panose="030F0702030302020204" pitchFamily="66" charset="0"/>
              </a:rPr>
              <a:t>Accelerated Reader </a:t>
            </a:r>
            <a:r>
              <a:rPr lang="en-GB" sz="3200" dirty="0">
                <a:latin typeface="Comic Sans MS" panose="030F0702030302020204" pitchFamily="66" charset="0"/>
              </a:rPr>
              <a:t>programme, which is designed to do the following things:</a:t>
            </a:r>
          </a:p>
          <a:p>
            <a:endParaRPr lang="en-GB" sz="3200" dirty="0">
              <a:latin typeface="Comic Sans MS" panose="030F0702030302020204" pitchFamily="66" charset="0"/>
            </a:endParaRPr>
          </a:p>
          <a:p>
            <a:pPr marL="457200" indent="-457200">
              <a:buFont typeface="Arial" panose="020B0604020202020204" pitchFamily="34" charset="0"/>
              <a:buChar char="•"/>
            </a:pPr>
            <a:r>
              <a:rPr lang="en-GB" sz="3200" dirty="0">
                <a:solidFill>
                  <a:srgbClr val="7030A0"/>
                </a:solidFill>
                <a:latin typeface="Comic Sans MS" panose="030F0702030302020204" pitchFamily="66" charset="0"/>
              </a:rPr>
              <a:t>Find books that are the right ability for your child</a:t>
            </a:r>
          </a:p>
          <a:p>
            <a:pPr marL="457200" indent="-457200">
              <a:buFont typeface="Arial" panose="020B0604020202020204" pitchFamily="34" charset="0"/>
              <a:buChar char="•"/>
            </a:pPr>
            <a:r>
              <a:rPr lang="en-GB" sz="3200" dirty="0">
                <a:solidFill>
                  <a:srgbClr val="7030A0"/>
                </a:solidFill>
                <a:latin typeface="Comic Sans MS" panose="030F0702030302020204" pitchFamily="66" charset="0"/>
              </a:rPr>
              <a:t>Encourage your child to read more</a:t>
            </a:r>
          </a:p>
          <a:p>
            <a:pPr marL="457200" indent="-457200">
              <a:buFont typeface="Arial" panose="020B0604020202020204" pitchFamily="34" charset="0"/>
              <a:buChar char="•"/>
            </a:pPr>
            <a:r>
              <a:rPr lang="en-GB" sz="3200" dirty="0">
                <a:solidFill>
                  <a:srgbClr val="7030A0"/>
                </a:solidFill>
                <a:latin typeface="Comic Sans MS" panose="030F0702030302020204" pitchFamily="66" charset="0"/>
              </a:rPr>
              <a:t>Improve your child’s reading ability</a:t>
            </a:r>
            <a:r>
              <a:rPr lang="en-GB" sz="3200" dirty="0">
                <a:solidFill>
                  <a:srgbClr val="7030A0"/>
                </a:solidFill>
              </a:rPr>
              <a:t>.</a:t>
            </a:r>
          </a:p>
          <a:p>
            <a:endParaRPr lang="en-GB" dirty="0"/>
          </a:p>
          <a:p>
            <a:endParaRPr lang="en-GB" dirty="0"/>
          </a:p>
        </p:txBody>
      </p:sp>
    </p:spTree>
    <p:extLst>
      <p:ext uri="{BB962C8B-B14F-4D97-AF65-F5344CB8AC3E}">
        <p14:creationId xmlns:p14="http://schemas.microsoft.com/office/powerpoint/2010/main" val="337890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chemeClr val="accent5">
              <a:lumMod val="20000"/>
              <a:lumOff val="80000"/>
            </a:schemeClr>
          </a:solidFill>
          <a:ln>
            <a:solidFill>
              <a:srgbClr val="C00000"/>
            </a:solidFill>
          </a:ln>
        </p:spPr>
        <p:txBody>
          <a:bodyPr>
            <a:normAutofit fontScale="90000"/>
          </a:bodyPr>
          <a:lstStyle/>
          <a:p>
            <a:r>
              <a:rPr lang="en-GB" dirty="0">
                <a:latin typeface="Comic Sans MS" panose="030F0702030302020204" pitchFamily="66" charset="0"/>
              </a:rPr>
              <a:t>How it works…</a:t>
            </a:r>
          </a:p>
        </p:txBody>
      </p:sp>
      <p:sp>
        <p:nvSpPr>
          <p:cNvPr id="3" name="TextBox 2"/>
          <p:cNvSpPr txBox="1"/>
          <p:nvPr/>
        </p:nvSpPr>
        <p:spPr>
          <a:xfrm>
            <a:off x="318356" y="1700808"/>
            <a:ext cx="8507288" cy="4524315"/>
          </a:xfrm>
          <a:prstGeom prst="rect">
            <a:avLst/>
          </a:prstGeom>
          <a:solidFill>
            <a:schemeClr val="accent3">
              <a:lumMod val="20000"/>
              <a:lumOff val="80000"/>
            </a:schemeClr>
          </a:solidFill>
        </p:spPr>
        <p:txBody>
          <a:bodyPr wrap="square" rtlCol="0">
            <a:spAutoFit/>
          </a:bodyPr>
          <a:lstStyle/>
          <a:p>
            <a:r>
              <a:rPr lang="en-GB" sz="2400" dirty="0">
                <a:latin typeface="Comic Sans MS" panose="030F0702030302020204" pitchFamily="66" charset="0"/>
              </a:rPr>
              <a:t>At the start of the year every student took a </a:t>
            </a:r>
            <a:r>
              <a:rPr lang="en-GB" sz="2400" b="1" dirty="0">
                <a:latin typeface="Comic Sans MS" panose="030F0702030302020204" pitchFamily="66" charset="0"/>
              </a:rPr>
              <a:t>Star Test</a:t>
            </a:r>
            <a:r>
              <a:rPr lang="en-GB" sz="2400" dirty="0">
                <a:latin typeface="Comic Sans MS" panose="030F0702030302020204" pitchFamily="66" charset="0"/>
              </a:rPr>
              <a:t>, which is a computer-based test that measures a student’s reading ability through a series of 34 questions.</a:t>
            </a:r>
          </a:p>
          <a:p>
            <a:endParaRPr lang="en-GB" sz="2400" dirty="0">
              <a:latin typeface="Comic Sans MS" panose="030F0702030302020204" pitchFamily="66" charset="0"/>
            </a:endParaRPr>
          </a:p>
          <a:p>
            <a:r>
              <a:rPr lang="en-GB" sz="2400" dirty="0">
                <a:latin typeface="Comic Sans MS" panose="030F0702030302020204" pitchFamily="66" charset="0"/>
              </a:rPr>
              <a:t>Every test for every student is different, and the computer selects different questions for each student dependent on how well they answer the previous questions. Essentially, the computer adapts the test to suit your son or daughter.</a:t>
            </a:r>
          </a:p>
          <a:p>
            <a:endParaRPr lang="en-GB" sz="2400" dirty="0">
              <a:latin typeface="Comic Sans MS" panose="030F0702030302020204" pitchFamily="66" charset="0"/>
            </a:endParaRPr>
          </a:p>
          <a:p>
            <a:r>
              <a:rPr lang="en-GB" sz="2400" dirty="0">
                <a:latin typeface="Comic Sans MS" panose="030F0702030302020204" pitchFamily="66" charset="0"/>
              </a:rPr>
              <a:t>Once the student has completed the test, they are then given a </a:t>
            </a:r>
            <a:r>
              <a:rPr lang="en-GB" sz="2400" b="1" dirty="0">
                <a:latin typeface="Comic Sans MS" panose="030F0702030302020204" pitchFamily="66" charset="0"/>
              </a:rPr>
              <a:t>ZPD score </a:t>
            </a:r>
            <a:r>
              <a:rPr lang="en-GB" sz="2400" dirty="0">
                <a:latin typeface="Comic Sans MS" panose="030F0702030302020204" pitchFamily="66" charset="0"/>
              </a:rPr>
              <a:t>by their teacher.</a:t>
            </a:r>
            <a:endParaRPr lang="en-GB" dirty="0">
              <a:latin typeface="Comic Sans MS" panose="030F0702030302020204" pitchFamily="66" charset="0"/>
            </a:endParaRPr>
          </a:p>
        </p:txBody>
      </p:sp>
    </p:spTree>
    <p:extLst>
      <p:ext uri="{BB962C8B-B14F-4D97-AF65-F5344CB8AC3E}">
        <p14:creationId xmlns:p14="http://schemas.microsoft.com/office/powerpoint/2010/main" val="216636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a:ln>
            <a:solidFill>
              <a:srgbClr val="C00000"/>
            </a:solidFill>
          </a:ln>
        </p:spPr>
        <p:txBody>
          <a:bodyPr/>
          <a:lstStyle/>
          <a:p>
            <a:r>
              <a:rPr lang="en-GB" dirty="0">
                <a:latin typeface="Comic Sans MS" panose="030F0702030302020204" pitchFamily="66" charset="0"/>
              </a:rPr>
              <a:t>How STAR tests work</a:t>
            </a:r>
            <a:endParaRPr lang="en-GB" dirty="0">
              <a:solidFill>
                <a:srgbClr val="0070C0"/>
              </a:solidFill>
              <a:latin typeface="Comic Sans MS" panose="030F0702030302020204" pitchFamily="66" charset="0"/>
            </a:endParaRPr>
          </a:p>
        </p:txBody>
      </p:sp>
      <p:sp>
        <p:nvSpPr>
          <p:cNvPr id="3" name="TextBox 2"/>
          <p:cNvSpPr txBox="1"/>
          <p:nvPr/>
        </p:nvSpPr>
        <p:spPr>
          <a:xfrm>
            <a:off x="539552" y="1556792"/>
            <a:ext cx="8147248" cy="4524315"/>
          </a:xfrm>
          <a:prstGeom prst="rect">
            <a:avLst/>
          </a:prstGeom>
          <a:solidFill>
            <a:schemeClr val="accent3">
              <a:lumMod val="20000"/>
              <a:lumOff val="80000"/>
            </a:schemeClr>
          </a:solidFill>
          <a:ln>
            <a:solidFill>
              <a:srgbClr val="C00000"/>
            </a:solidFill>
          </a:ln>
        </p:spPr>
        <p:txBody>
          <a:bodyPr wrap="square" rtlCol="0">
            <a:spAutoFit/>
          </a:bodyPr>
          <a:lstStyle/>
          <a:p>
            <a:pPr marL="342900" indent="-342900">
              <a:buAutoNum type="arabicParenR"/>
            </a:pPr>
            <a:r>
              <a:rPr lang="en-GB" sz="2400" dirty="0">
                <a:solidFill>
                  <a:srgbClr val="0070C0"/>
                </a:solidFill>
                <a:latin typeface="Comic Sans MS" panose="030F0702030302020204" pitchFamily="66" charset="0"/>
              </a:rPr>
              <a:t>The student </a:t>
            </a:r>
            <a:r>
              <a:rPr lang="en-GB" sz="2400" u="sng" dirty="0">
                <a:solidFill>
                  <a:srgbClr val="0070C0"/>
                </a:solidFill>
                <a:latin typeface="Comic Sans MS" panose="030F0702030302020204" pitchFamily="66" charset="0"/>
              </a:rPr>
              <a:t>must  take their time. </a:t>
            </a:r>
            <a:r>
              <a:rPr lang="en-GB" sz="2400" dirty="0">
                <a:solidFill>
                  <a:srgbClr val="0070C0"/>
                </a:solidFill>
                <a:latin typeface="Comic Sans MS" panose="030F0702030302020204" pitchFamily="66" charset="0"/>
              </a:rPr>
              <a:t>It is recommended that each child should spend </a:t>
            </a:r>
            <a:r>
              <a:rPr lang="en-GB" sz="2400" b="1" u="sng" dirty="0">
                <a:solidFill>
                  <a:srgbClr val="0070C0"/>
                </a:solidFill>
                <a:latin typeface="Comic Sans MS" panose="030F0702030302020204" pitchFamily="66" charset="0"/>
              </a:rPr>
              <a:t>at least</a:t>
            </a:r>
            <a:r>
              <a:rPr lang="en-GB" sz="2400" dirty="0">
                <a:solidFill>
                  <a:srgbClr val="0070C0"/>
                </a:solidFill>
                <a:latin typeface="Comic Sans MS" panose="030F0702030302020204" pitchFamily="66" charset="0"/>
              </a:rPr>
              <a:t> </a:t>
            </a:r>
            <a:r>
              <a:rPr lang="en-GB" sz="2400" i="1" dirty="0">
                <a:solidFill>
                  <a:srgbClr val="0070C0"/>
                </a:solidFill>
                <a:latin typeface="Comic Sans MS" panose="030F0702030302020204" pitchFamily="66" charset="0"/>
              </a:rPr>
              <a:t>20 minutes</a:t>
            </a:r>
            <a:r>
              <a:rPr lang="en-GB" sz="2400" dirty="0">
                <a:solidFill>
                  <a:srgbClr val="0070C0"/>
                </a:solidFill>
                <a:latin typeface="Comic Sans MS" panose="030F0702030302020204" pitchFamily="66" charset="0"/>
              </a:rPr>
              <a:t> on their tests. Students are used to working quickly in timed conditions, but during a STAR test it is about concentration, focus and careful reading.</a:t>
            </a:r>
          </a:p>
          <a:p>
            <a:pPr marL="342900" indent="-342900">
              <a:buAutoNum type="arabicParenR"/>
            </a:pPr>
            <a:r>
              <a:rPr lang="en-GB" sz="2400" dirty="0">
                <a:solidFill>
                  <a:srgbClr val="0070C0"/>
                </a:solidFill>
                <a:latin typeface="Comic Sans MS" panose="030F0702030302020204" pitchFamily="66" charset="0"/>
              </a:rPr>
              <a:t>Students should not guess answers to questions. Instead, they should wait for the question to time out. This is to ensure the computer is not given a false impression of the student’s reading ability. </a:t>
            </a:r>
          </a:p>
          <a:p>
            <a:pPr marL="342900" indent="-342900">
              <a:buAutoNum type="arabicParenR"/>
            </a:pPr>
            <a:r>
              <a:rPr lang="en-GB" sz="2400" dirty="0">
                <a:solidFill>
                  <a:srgbClr val="0070C0"/>
                </a:solidFill>
                <a:latin typeface="Comic Sans MS" panose="030F0702030302020204" pitchFamily="66" charset="0"/>
              </a:rPr>
              <a:t>Tests are done in exam conditions without any help from other students or the teacher</a:t>
            </a:r>
            <a:r>
              <a:rPr lang="en-GB" sz="2400" dirty="0">
                <a:solidFill>
                  <a:srgbClr val="0070C0"/>
                </a:solidFill>
              </a:rPr>
              <a:t>. </a:t>
            </a:r>
            <a:endParaRPr lang="en-GB" sz="2400" b="1" u="sng" dirty="0">
              <a:solidFill>
                <a:srgbClr val="0070C0"/>
              </a:solidFill>
            </a:endParaRPr>
          </a:p>
        </p:txBody>
      </p:sp>
    </p:spTree>
    <p:extLst>
      <p:ext uri="{BB962C8B-B14F-4D97-AF65-F5344CB8AC3E}">
        <p14:creationId xmlns:p14="http://schemas.microsoft.com/office/powerpoint/2010/main" val="103333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21115"/>
            <a:ext cx="8136904" cy="5762625"/>
          </a:xfrm>
          <a:prstGeom prst="rect">
            <a:avLst/>
          </a:prstGeom>
          <a:noFill/>
          <a:ln>
            <a:noFill/>
          </a:ln>
          <a:effectLst>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2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160239"/>
            <a:ext cx="5122912" cy="1388425"/>
          </a:xfrm>
          <a:solidFill>
            <a:schemeClr val="accent4">
              <a:lumMod val="20000"/>
              <a:lumOff val="80000"/>
            </a:schemeClr>
          </a:solidFill>
          <a:ln>
            <a:solidFill>
              <a:srgbClr val="C00000"/>
            </a:solidFill>
          </a:ln>
        </p:spPr>
        <p:txBody>
          <a:bodyPr>
            <a:noAutofit/>
          </a:bodyPr>
          <a:lstStyle/>
          <a:p>
            <a:r>
              <a:rPr lang="en-GB" sz="2400" dirty="0">
                <a:latin typeface="Comic Sans MS" panose="030F0702030302020204" pitchFamily="66" charset="0"/>
              </a:rPr>
              <a:t>A ZPD score is given to your child after completing the STAR test</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861048"/>
            <a:ext cx="3005653" cy="2783235"/>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51920" y="2132856"/>
            <a:ext cx="4824536" cy="3785652"/>
          </a:xfrm>
          <a:prstGeom prst="rect">
            <a:avLst/>
          </a:prstGeom>
          <a:solidFill>
            <a:schemeClr val="accent3">
              <a:lumMod val="20000"/>
              <a:lumOff val="80000"/>
            </a:schemeClr>
          </a:solidFill>
          <a:ln>
            <a:solidFill>
              <a:srgbClr val="C00000"/>
            </a:solidFill>
          </a:ln>
        </p:spPr>
        <p:txBody>
          <a:bodyPr wrap="square" rtlCol="0">
            <a:spAutoFit/>
          </a:bodyPr>
          <a:lstStyle/>
          <a:p>
            <a:r>
              <a:rPr lang="en-GB" sz="1600" dirty="0">
                <a:latin typeface="Comic Sans MS" panose="030F0702030302020204" pitchFamily="66" charset="0"/>
              </a:rPr>
              <a:t>ZPD is two numbers that the student uses to choose their next reading book.</a:t>
            </a:r>
          </a:p>
          <a:p>
            <a:endParaRPr lang="en-GB" sz="1600" dirty="0">
              <a:latin typeface="Comic Sans MS" panose="030F0702030302020204" pitchFamily="66" charset="0"/>
            </a:endParaRPr>
          </a:p>
          <a:p>
            <a:r>
              <a:rPr lang="en-GB" sz="1600" dirty="0">
                <a:latin typeface="Comic Sans MS" panose="030F0702030302020204" pitchFamily="66" charset="0"/>
              </a:rPr>
              <a:t>The lowest number is the lowest level of book the student should be choosing.</a:t>
            </a:r>
          </a:p>
          <a:p>
            <a:endParaRPr lang="en-GB" sz="1600" dirty="0">
              <a:latin typeface="Comic Sans MS" panose="030F0702030302020204" pitchFamily="66" charset="0"/>
            </a:endParaRPr>
          </a:p>
          <a:p>
            <a:r>
              <a:rPr lang="en-GB" sz="1600" dirty="0">
                <a:latin typeface="Comic Sans MS" panose="030F0702030302020204" pitchFamily="66" charset="0"/>
              </a:rPr>
              <a:t>The highest number is the highest level of book the student should be choosing.</a:t>
            </a:r>
          </a:p>
          <a:p>
            <a:endParaRPr lang="en-GB" sz="1600" dirty="0">
              <a:latin typeface="Comic Sans MS" panose="030F0702030302020204" pitchFamily="66" charset="0"/>
            </a:endParaRPr>
          </a:p>
          <a:p>
            <a:r>
              <a:rPr lang="en-GB" sz="1600" dirty="0">
                <a:latin typeface="Comic Sans MS" panose="030F0702030302020204" pitchFamily="66" charset="0"/>
              </a:rPr>
              <a:t>Students keep a record of all their ZPDs in their planners or exercise books. </a:t>
            </a:r>
          </a:p>
          <a:p>
            <a:endParaRPr lang="en-GB" sz="1600" dirty="0">
              <a:latin typeface="Comic Sans MS" panose="030F0702030302020204" pitchFamily="66" charset="0"/>
            </a:endParaRPr>
          </a:p>
          <a:p>
            <a:r>
              <a:rPr lang="en-GB" sz="1600" dirty="0">
                <a:latin typeface="Comic Sans MS" panose="030F0702030302020204" pitchFamily="66" charset="0"/>
              </a:rPr>
              <a:t>A new STAR test takes place every half term, so students can see improvements in their reading ability, but also choose more challenging books. </a:t>
            </a:r>
          </a:p>
        </p:txBody>
      </p:sp>
      <p:sp>
        <p:nvSpPr>
          <p:cNvPr id="4" name="TextBox 3"/>
          <p:cNvSpPr txBox="1"/>
          <p:nvPr/>
        </p:nvSpPr>
        <p:spPr>
          <a:xfrm>
            <a:off x="242179" y="1665675"/>
            <a:ext cx="3312368" cy="1107996"/>
          </a:xfrm>
          <a:prstGeom prst="rect">
            <a:avLst/>
          </a:prstGeom>
          <a:solidFill>
            <a:schemeClr val="bg1">
              <a:lumMod val="95000"/>
            </a:schemeClr>
          </a:solidFill>
          <a:ln>
            <a:solidFill>
              <a:srgbClr val="C00000"/>
            </a:solidFill>
          </a:ln>
        </p:spPr>
        <p:txBody>
          <a:bodyPr wrap="square" rtlCol="0">
            <a:spAutoFit/>
          </a:bodyPr>
          <a:lstStyle/>
          <a:p>
            <a:r>
              <a:rPr lang="en-GB" sz="6600" dirty="0"/>
              <a:t>3.2 – 4.6</a:t>
            </a:r>
          </a:p>
        </p:txBody>
      </p:sp>
      <p:cxnSp>
        <p:nvCxnSpPr>
          <p:cNvPr id="6" name="Straight Arrow Connector 5"/>
          <p:cNvCxnSpPr/>
          <p:nvPr/>
        </p:nvCxnSpPr>
        <p:spPr>
          <a:xfrm flipH="1" flipV="1">
            <a:off x="539552" y="2780928"/>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8867" y="2764526"/>
            <a:ext cx="981449" cy="646331"/>
          </a:xfrm>
          <a:prstGeom prst="rect">
            <a:avLst/>
          </a:prstGeom>
          <a:solidFill>
            <a:schemeClr val="tx2">
              <a:lumMod val="20000"/>
              <a:lumOff val="80000"/>
            </a:schemeClr>
          </a:solidFill>
          <a:ln>
            <a:solidFill>
              <a:srgbClr val="C00000"/>
            </a:solidFill>
          </a:ln>
        </p:spPr>
        <p:txBody>
          <a:bodyPr wrap="square" rtlCol="0">
            <a:spAutoFit/>
          </a:bodyPr>
          <a:lstStyle/>
          <a:p>
            <a:r>
              <a:rPr lang="en-GB" dirty="0"/>
              <a:t>Lowest number</a:t>
            </a:r>
          </a:p>
        </p:txBody>
      </p:sp>
      <p:cxnSp>
        <p:nvCxnSpPr>
          <p:cNvPr id="9" name="Straight Arrow Connector 8"/>
          <p:cNvCxnSpPr/>
          <p:nvPr/>
        </p:nvCxnSpPr>
        <p:spPr>
          <a:xfrm flipH="1" flipV="1">
            <a:off x="2267744" y="2780928"/>
            <a:ext cx="36004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7744" y="2766505"/>
            <a:ext cx="1080120" cy="646331"/>
          </a:xfrm>
          <a:prstGeom prst="rect">
            <a:avLst/>
          </a:prstGeom>
          <a:solidFill>
            <a:schemeClr val="accent3">
              <a:lumMod val="20000"/>
              <a:lumOff val="80000"/>
            </a:schemeClr>
          </a:solidFill>
          <a:ln>
            <a:solidFill>
              <a:srgbClr val="C00000"/>
            </a:solidFill>
          </a:ln>
        </p:spPr>
        <p:txBody>
          <a:bodyPr wrap="square" rtlCol="0">
            <a:spAutoFit/>
          </a:bodyPr>
          <a:lstStyle/>
          <a:p>
            <a:r>
              <a:rPr lang="en-GB" dirty="0"/>
              <a:t>Highest number</a:t>
            </a:r>
          </a:p>
        </p:txBody>
      </p:sp>
    </p:spTree>
    <p:extLst>
      <p:ext uri="{BB962C8B-B14F-4D97-AF65-F5344CB8AC3E}">
        <p14:creationId xmlns:p14="http://schemas.microsoft.com/office/powerpoint/2010/main" val="206421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rgbClr val="C00000"/>
            </a:solidFill>
          </a:ln>
        </p:spPr>
        <p:txBody>
          <a:bodyPr/>
          <a:lstStyle/>
          <a:p>
            <a:r>
              <a:rPr lang="en-GB" b="1" dirty="0" smtClean="0">
                <a:latin typeface="Comic Sans MS" panose="030F0702030302020204" pitchFamily="66" charset="0"/>
              </a:rPr>
              <a:t>AR Colours- ZPD range</a:t>
            </a:r>
            <a:endParaRPr lang="en-GB" b="1" dirty="0">
              <a:latin typeface="Comic Sans MS" panose="030F0702030302020204"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4254420"/>
              </p:ext>
            </p:extLst>
          </p:nvPr>
        </p:nvGraphicFramePr>
        <p:xfrm>
          <a:off x="251520" y="1628800"/>
          <a:ext cx="3744416" cy="4968550"/>
        </p:xfrm>
        <a:graphic>
          <a:graphicData uri="http://schemas.openxmlformats.org/drawingml/2006/table">
            <a:tbl>
              <a:tblPr firstRow="1" bandRow="1">
                <a:tableStyleId>{5C22544A-7EE6-4342-B048-85BDC9FD1C3A}</a:tableStyleId>
              </a:tblPr>
              <a:tblGrid>
                <a:gridCol w="886519">
                  <a:extLst>
                    <a:ext uri="{9D8B030D-6E8A-4147-A177-3AD203B41FA5}">
                      <a16:colId xmlns:a16="http://schemas.microsoft.com/office/drawing/2014/main" val="53011541"/>
                    </a:ext>
                  </a:extLst>
                </a:gridCol>
                <a:gridCol w="2857897">
                  <a:extLst>
                    <a:ext uri="{9D8B030D-6E8A-4147-A177-3AD203B41FA5}">
                      <a16:colId xmlns:a16="http://schemas.microsoft.com/office/drawing/2014/main" val="1953565505"/>
                    </a:ext>
                  </a:extLst>
                </a:gridCol>
              </a:tblGrid>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b="1" dirty="0" smtClean="0">
                          <a:solidFill>
                            <a:srgbClr val="002060"/>
                          </a:solidFill>
                          <a:latin typeface="Comic Sans MS" panose="030F0702030302020204" pitchFamily="66" charset="0"/>
                        </a:rPr>
                        <a:t>0 - 1.9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672756"/>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2100" b="1" dirty="0" smtClean="0">
                          <a:solidFill>
                            <a:srgbClr val="002060"/>
                          </a:solidFill>
                          <a:latin typeface="Comic Sans MS" panose="030F0702030302020204" pitchFamily="66" charset="0"/>
                        </a:rPr>
                        <a:t>2 - 2.9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361004"/>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GB" sz="2100" b="1" dirty="0" smtClean="0">
                          <a:solidFill>
                            <a:srgbClr val="002060"/>
                          </a:solidFill>
                          <a:latin typeface="Comic Sans MS" panose="030F0702030302020204" pitchFamily="66" charset="0"/>
                        </a:rPr>
                        <a:t>3 - 3.9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92940"/>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100" b="1" dirty="0" smtClean="0">
                          <a:solidFill>
                            <a:srgbClr val="002060"/>
                          </a:solidFill>
                          <a:latin typeface="Comic Sans MS" panose="030F0702030302020204" pitchFamily="66" charset="0"/>
                        </a:rPr>
                        <a:t>4 - 4.9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9857757"/>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100" b="1" dirty="0" smtClean="0">
                          <a:solidFill>
                            <a:srgbClr val="002060"/>
                          </a:solidFill>
                          <a:latin typeface="Comic Sans MS" panose="030F0702030302020204" pitchFamily="66" charset="0"/>
                        </a:rPr>
                        <a:t>5</a:t>
                      </a:r>
                      <a:r>
                        <a:rPr lang="en-GB" sz="2100" b="1" baseline="0" dirty="0" smtClean="0">
                          <a:solidFill>
                            <a:srgbClr val="002060"/>
                          </a:solidFill>
                          <a:latin typeface="Comic Sans MS" panose="030F0702030302020204" pitchFamily="66" charset="0"/>
                        </a:rPr>
                        <a:t> – 5.9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06530"/>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100" b="1" dirty="0" smtClean="0">
                          <a:solidFill>
                            <a:srgbClr val="002060"/>
                          </a:solidFill>
                          <a:latin typeface="Comic Sans MS" panose="030F0702030302020204" pitchFamily="66" charset="0"/>
                        </a:rPr>
                        <a:t>6 – 6.9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941552"/>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100" b="1" dirty="0" smtClean="0">
                          <a:solidFill>
                            <a:srgbClr val="002060"/>
                          </a:solidFill>
                          <a:latin typeface="Comic Sans MS" panose="030F0702030302020204" pitchFamily="66" charset="0"/>
                        </a:rPr>
                        <a:t>7 – 7.9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650805"/>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sz="2100" b="1" dirty="0" smtClean="0">
                          <a:solidFill>
                            <a:srgbClr val="002060"/>
                          </a:solidFill>
                          <a:latin typeface="Comic Sans MS" panose="030F0702030302020204" pitchFamily="66" charset="0"/>
                        </a:rPr>
                        <a:t>8</a:t>
                      </a:r>
                      <a:r>
                        <a:rPr lang="en-GB" sz="2100" b="1" baseline="0" dirty="0" smtClean="0">
                          <a:solidFill>
                            <a:srgbClr val="002060"/>
                          </a:solidFill>
                          <a:latin typeface="Comic Sans MS" panose="030F0702030302020204" pitchFamily="66" charset="0"/>
                        </a:rPr>
                        <a:t> – 8.9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088889"/>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2100" b="1" dirty="0" smtClean="0">
                          <a:solidFill>
                            <a:srgbClr val="002060"/>
                          </a:solidFill>
                          <a:latin typeface="Comic Sans MS" panose="030F0702030302020204" pitchFamily="66" charset="0"/>
                        </a:rPr>
                        <a:t>9 – 9.9</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949579"/>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n-GB" sz="2100" b="1" dirty="0" smtClean="0">
                          <a:solidFill>
                            <a:srgbClr val="002060"/>
                          </a:solidFill>
                          <a:latin typeface="Comic Sans MS" panose="030F0702030302020204" pitchFamily="66" charset="0"/>
                        </a:rPr>
                        <a:t>10 onwards</a:t>
                      </a:r>
                      <a:endParaRPr lang="en-GB" sz="2100" b="1" dirty="0">
                        <a:solidFill>
                          <a:srgbClr val="002060"/>
                        </a:solidFill>
                        <a:latin typeface="Comic Sans MS" panose="030F0702030302020204"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876013"/>
                  </a:ext>
                </a:extLst>
              </a:tr>
            </a:tbl>
          </a:graphicData>
        </a:graphic>
      </p:graphicFrame>
      <p:sp>
        <p:nvSpPr>
          <p:cNvPr id="4" name="TextBox 3"/>
          <p:cNvSpPr txBox="1"/>
          <p:nvPr/>
        </p:nvSpPr>
        <p:spPr>
          <a:xfrm>
            <a:off x="4860032" y="1844824"/>
            <a:ext cx="3712433" cy="1200329"/>
          </a:xfrm>
          <a:prstGeom prst="rect">
            <a:avLst/>
          </a:prstGeom>
          <a:solidFill>
            <a:schemeClr val="accent3">
              <a:lumMod val="20000"/>
              <a:lumOff val="80000"/>
            </a:schemeClr>
          </a:solidFill>
          <a:ln>
            <a:solidFill>
              <a:srgbClr val="C00000"/>
            </a:solidFill>
          </a:ln>
        </p:spPr>
        <p:txBody>
          <a:bodyPr wrap="square" rtlCol="0">
            <a:spAutoFit/>
          </a:bodyPr>
          <a:lstStyle/>
          <a:p>
            <a:r>
              <a:rPr lang="en-GB" dirty="0">
                <a:latin typeface="Comic Sans MS" panose="030F0702030302020204" pitchFamily="66" charset="0"/>
              </a:rPr>
              <a:t>Students should only choose books within their numbers and the colours make it easier for them to choose the right book</a:t>
            </a:r>
            <a:r>
              <a:rPr lang="en-GB" dirty="0"/>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6849" y="3573016"/>
            <a:ext cx="3969647" cy="2880320"/>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30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C00000"/>
            </a:solidFill>
          </a:ln>
        </p:spPr>
        <p:txBody>
          <a:bodyPr/>
          <a:lstStyle/>
          <a:p>
            <a:r>
              <a:rPr lang="en-GB" dirty="0">
                <a:latin typeface="Comic Sans MS" panose="030F0702030302020204" pitchFamily="66" charset="0"/>
              </a:rPr>
              <a:t>AR Quizzes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4" t="7507" r="14395" b="6966"/>
          <a:stretch/>
        </p:blipFill>
        <p:spPr bwMode="auto">
          <a:xfrm>
            <a:off x="323528" y="4365104"/>
            <a:ext cx="1809778" cy="2180635"/>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55776" y="1700808"/>
            <a:ext cx="6336704" cy="5078313"/>
          </a:xfrm>
          <a:prstGeom prst="rect">
            <a:avLst/>
          </a:prstGeom>
          <a:solidFill>
            <a:schemeClr val="bg1">
              <a:lumMod val="95000"/>
            </a:schemeClr>
          </a:solidFill>
          <a:ln>
            <a:solidFill>
              <a:srgbClr val="C00000"/>
            </a:solidFill>
          </a:ln>
        </p:spPr>
        <p:txBody>
          <a:bodyPr wrap="square" rtlCol="0">
            <a:spAutoFit/>
          </a:bodyPr>
          <a:lstStyle/>
          <a:p>
            <a:r>
              <a:rPr lang="en-GB" dirty="0">
                <a:latin typeface="Comic Sans MS" panose="030F0702030302020204" pitchFamily="66" charset="0"/>
              </a:rPr>
              <a:t>A quiz is different to a STAR test because students only take a quiz </a:t>
            </a:r>
            <a:r>
              <a:rPr lang="en-GB" b="1" u="sng" dirty="0">
                <a:latin typeface="Comic Sans MS" panose="030F0702030302020204" pitchFamily="66" charset="0"/>
              </a:rPr>
              <a:t>after</a:t>
            </a:r>
            <a:r>
              <a:rPr lang="en-GB" dirty="0">
                <a:latin typeface="Comic Sans MS" panose="030F0702030302020204" pitchFamily="66" charset="0"/>
              </a:rPr>
              <a:t> they have </a:t>
            </a:r>
            <a:r>
              <a:rPr lang="en-GB" i="1" dirty="0">
                <a:latin typeface="Comic Sans MS" panose="030F0702030302020204" pitchFamily="66" charset="0"/>
              </a:rPr>
              <a:t>finished</a:t>
            </a:r>
            <a:r>
              <a:rPr lang="en-GB" dirty="0">
                <a:latin typeface="Comic Sans MS" panose="030F0702030302020204" pitchFamily="66" charset="0"/>
              </a:rPr>
              <a:t> a book. </a:t>
            </a:r>
          </a:p>
          <a:p>
            <a:endParaRPr lang="en-GB" dirty="0">
              <a:latin typeface="Comic Sans MS" panose="030F0702030302020204" pitchFamily="66" charset="0"/>
            </a:endParaRPr>
          </a:p>
          <a:p>
            <a:r>
              <a:rPr lang="en-GB" dirty="0">
                <a:latin typeface="Comic Sans MS" panose="030F0702030302020204" pitchFamily="66" charset="0"/>
              </a:rPr>
              <a:t>There are usually about 10 questions on the book that has been read. At the end of the quiz the students are given a percentage to show them how well they have done. </a:t>
            </a:r>
          </a:p>
          <a:p>
            <a:endParaRPr lang="en-GB" dirty="0">
              <a:latin typeface="Comic Sans MS" panose="030F0702030302020204" pitchFamily="66" charset="0"/>
            </a:endParaRPr>
          </a:p>
          <a:p>
            <a:r>
              <a:rPr lang="en-GB" dirty="0">
                <a:latin typeface="Comic Sans MS" panose="030F0702030302020204" pitchFamily="66" charset="0"/>
              </a:rPr>
              <a:t>There are some important rules for taking quizzes:</a:t>
            </a:r>
          </a:p>
          <a:p>
            <a:endParaRPr lang="en-GB" dirty="0">
              <a:latin typeface="Comic Sans MS" panose="030F0702030302020204" pitchFamily="66" charset="0"/>
            </a:endParaRPr>
          </a:p>
          <a:p>
            <a:pPr marL="342900" indent="-342900">
              <a:buAutoNum type="arabicParenR"/>
            </a:pPr>
            <a:r>
              <a:rPr lang="en-GB" dirty="0">
                <a:solidFill>
                  <a:srgbClr val="7030A0"/>
                </a:solidFill>
                <a:latin typeface="Comic Sans MS" panose="030F0702030302020204" pitchFamily="66" charset="0"/>
              </a:rPr>
              <a:t>The book the child is quizzed on </a:t>
            </a:r>
            <a:r>
              <a:rPr lang="en-GB" b="1" u="sng" dirty="0">
                <a:solidFill>
                  <a:srgbClr val="7030A0"/>
                </a:solidFill>
                <a:latin typeface="Comic Sans MS" panose="030F0702030302020204" pitchFamily="66" charset="0"/>
              </a:rPr>
              <a:t>must be a book they have read in the last two weeks</a:t>
            </a:r>
            <a:r>
              <a:rPr lang="en-GB" dirty="0">
                <a:solidFill>
                  <a:srgbClr val="7030A0"/>
                </a:solidFill>
                <a:latin typeface="Comic Sans MS" panose="030F0702030302020204" pitchFamily="66" charset="0"/>
              </a:rPr>
              <a:t>. AR is not a memory test but rather measuring reading ability.</a:t>
            </a:r>
          </a:p>
          <a:p>
            <a:pPr marL="342900" indent="-342900">
              <a:buAutoNum type="arabicParenR"/>
            </a:pPr>
            <a:r>
              <a:rPr lang="en-GB" dirty="0">
                <a:solidFill>
                  <a:srgbClr val="7030A0"/>
                </a:solidFill>
                <a:latin typeface="Comic Sans MS" panose="030F0702030302020204" pitchFamily="66" charset="0"/>
              </a:rPr>
              <a:t>A student cannot take a quiz until they have read the entire text.</a:t>
            </a:r>
            <a:endParaRPr lang="en-GB" b="1" u="sng" dirty="0">
              <a:solidFill>
                <a:srgbClr val="7030A0"/>
              </a:solidFill>
              <a:latin typeface="Comic Sans MS" panose="030F0702030302020204" pitchFamily="66" charset="0"/>
            </a:endParaRPr>
          </a:p>
          <a:p>
            <a:pPr marL="342900" indent="-342900">
              <a:buAutoNum type="arabicParenR"/>
            </a:pPr>
            <a:r>
              <a:rPr lang="en-GB" dirty="0">
                <a:solidFill>
                  <a:srgbClr val="7030A0"/>
                </a:solidFill>
                <a:latin typeface="Comic Sans MS" panose="030F0702030302020204" pitchFamily="66" charset="0"/>
              </a:rPr>
              <a:t>Quizzes must be done individually, not with anyone’s help.</a:t>
            </a:r>
          </a:p>
          <a:p>
            <a:pPr marL="342900" indent="-342900">
              <a:buAutoNum type="arabicParenR"/>
            </a:pPr>
            <a:endParaRPr lang="en-GB" dirty="0"/>
          </a:p>
        </p:txBody>
      </p:sp>
    </p:spTree>
    <p:extLst>
      <p:ext uri="{BB962C8B-B14F-4D97-AF65-F5344CB8AC3E}">
        <p14:creationId xmlns:p14="http://schemas.microsoft.com/office/powerpoint/2010/main" val="161279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143000"/>
          </a:xfrm>
          <a:solidFill>
            <a:schemeClr val="accent5">
              <a:lumMod val="20000"/>
              <a:lumOff val="80000"/>
            </a:schemeClr>
          </a:solidFill>
          <a:ln>
            <a:solidFill>
              <a:srgbClr val="C00000"/>
            </a:solidFill>
          </a:ln>
        </p:spPr>
        <p:txBody>
          <a:bodyPr/>
          <a:lstStyle/>
          <a:p>
            <a:r>
              <a:rPr lang="en-GB" dirty="0">
                <a:latin typeface="Comic Sans MS" panose="030F0702030302020204" pitchFamily="66" charset="0"/>
              </a:rPr>
              <a:t>Feedback</a:t>
            </a:r>
          </a:p>
        </p:txBody>
      </p:sp>
      <p:sp>
        <p:nvSpPr>
          <p:cNvPr id="3" name="Content Placeholder 2"/>
          <p:cNvSpPr>
            <a:spLocks noGrp="1"/>
          </p:cNvSpPr>
          <p:nvPr>
            <p:ph idx="1"/>
          </p:nvPr>
        </p:nvSpPr>
        <p:spPr>
          <a:xfrm>
            <a:off x="467544" y="1700808"/>
            <a:ext cx="7992888" cy="4525963"/>
          </a:xfrm>
          <a:solidFill>
            <a:schemeClr val="accent3">
              <a:lumMod val="40000"/>
              <a:lumOff val="60000"/>
            </a:schemeClr>
          </a:solidFill>
          <a:ln>
            <a:solidFill>
              <a:srgbClr val="C00000"/>
            </a:solidFill>
          </a:ln>
        </p:spPr>
        <p:txBody>
          <a:bodyPr>
            <a:normAutofit fontScale="70000" lnSpcReduction="20000"/>
          </a:bodyPr>
          <a:lstStyle/>
          <a:p>
            <a:r>
              <a:rPr lang="en-GB" dirty="0">
                <a:latin typeface="Comic Sans MS" panose="030F0702030302020204" pitchFamily="66" charset="0"/>
              </a:rPr>
              <a:t>Every two weeks each English teacher has a dedicated AR lesson to work with your child and provide them reading feedback. </a:t>
            </a:r>
          </a:p>
          <a:p>
            <a:endParaRPr lang="en-GB" dirty="0">
              <a:latin typeface="Comic Sans MS" panose="030F0702030302020204" pitchFamily="66" charset="0"/>
            </a:endParaRPr>
          </a:p>
          <a:p>
            <a:r>
              <a:rPr lang="en-GB" dirty="0">
                <a:latin typeface="Comic Sans MS" panose="030F0702030302020204" pitchFamily="66" charset="0"/>
              </a:rPr>
              <a:t>The AR lesson with the English teacher will go through how well your child is doing and what they need to do to get better at reading. </a:t>
            </a:r>
          </a:p>
          <a:p>
            <a:endParaRPr lang="en-GB" dirty="0">
              <a:latin typeface="Comic Sans MS" panose="030F0702030302020204" pitchFamily="66" charset="0"/>
            </a:endParaRPr>
          </a:p>
          <a:p>
            <a:r>
              <a:rPr lang="en-GB" dirty="0">
                <a:latin typeface="Comic Sans MS" panose="030F0702030302020204" pitchFamily="66" charset="0"/>
              </a:rPr>
              <a:t>English teachers are also there to ensure students are reading the right level and type of books. </a:t>
            </a:r>
          </a:p>
          <a:p>
            <a:endParaRPr lang="en-GB" dirty="0">
              <a:latin typeface="Comic Sans MS" panose="030F0702030302020204" pitchFamily="66" charset="0"/>
            </a:endParaRPr>
          </a:p>
          <a:p>
            <a:r>
              <a:rPr lang="en-GB" dirty="0">
                <a:latin typeface="Comic Sans MS" panose="030F0702030302020204" pitchFamily="66" charset="0"/>
              </a:rPr>
              <a:t>The computer can tell teachers very specific information about your child’s reading development. For instance, it can even explain how many minutes a day your child is reading. </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2016224" cy="1512168"/>
          </a:xfrm>
          <a:prstGeom prst="rect">
            <a:avLst/>
          </a:prstGeom>
          <a:noFill/>
          <a:ln>
            <a:noFill/>
          </a:ln>
          <a:effectLst>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51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1026</Words>
  <Application>Microsoft Office PowerPoint</Application>
  <PresentationFormat>On-screen Show (4:3)</PresentationFormat>
  <Paragraphs>95</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Accelerated Reader: A Guide for Parents</vt:lpstr>
      <vt:lpstr>PowerPoint Presentation</vt:lpstr>
      <vt:lpstr>How it works…</vt:lpstr>
      <vt:lpstr>How STAR tests work</vt:lpstr>
      <vt:lpstr>PowerPoint Presentation</vt:lpstr>
      <vt:lpstr>A ZPD score is given to your child after completing the STAR test</vt:lpstr>
      <vt:lpstr>AR Colours- ZPD range</vt:lpstr>
      <vt:lpstr>AR Quizzes</vt:lpstr>
      <vt:lpstr>Feedback</vt:lpstr>
      <vt:lpstr>PowerPoint Presentation</vt:lpstr>
      <vt:lpstr>PowerPoint Presentation</vt:lpstr>
      <vt:lpstr>PowerPoint Presentation</vt:lpstr>
      <vt:lpstr>PowerPoint Presentation</vt:lpstr>
      <vt:lpstr>PowerPoint Presentation</vt:lpstr>
      <vt:lpstr>PowerPoint Presentation</vt:lpstr>
      <vt:lpstr>AR Bookfinder </vt:lpstr>
      <vt:lpstr>PowerPoint Presentation</vt:lpstr>
    </vt:vector>
  </TitlesOfParts>
  <Company>Birmingham 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paul jones</cp:lastModifiedBy>
  <cp:revision>24</cp:revision>
  <dcterms:created xsi:type="dcterms:W3CDTF">2017-01-16T09:59:25Z</dcterms:created>
  <dcterms:modified xsi:type="dcterms:W3CDTF">2021-11-07T15:00:26Z</dcterms:modified>
</cp:coreProperties>
</file>