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57" r:id="rId3"/>
    <p:sldId id="258" r:id="rId4"/>
    <p:sldId id="259" r:id="rId5"/>
    <p:sldId id="274" r:id="rId6"/>
    <p:sldId id="260" r:id="rId7"/>
    <p:sldId id="277" r:id="rId8"/>
    <p:sldId id="262" r:id="rId9"/>
    <p:sldId id="264" r:id="rId10"/>
    <p:sldId id="266" r:id="rId11"/>
    <p:sldId id="267" r:id="rId12"/>
    <p:sldId id="268" r:id="rId13"/>
    <p:sldId id="280" r:id="rId14"/>
    <p:sldId id="272" r:id="rId15"/>
    <p:sldId id="273" r:id="rId16"/>
    <p:sldId id="276" r:id="rId17"/>
    <p:sldId id="278" r:id="rId18"/>
    <p:sldId id="279"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2845D-F2DD-4968-B25D-10B2E618C0A3}" type="datetimeFigureOut">
              <a:rPr lang="en-GB" smtClean="0"/>
              <a:t>05/01/2026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97B7-6141-4FFF-96A6-0674AA1E7A2C}" type="slidenum">
              <a:rPr lang="en-GB" smtClean="0"/>
              <a:t>‹#›</a:t>
            </a:fld>
            <a:endParaRPr lang="en-GB"/>
          </a:p>
        </p:txBody>
      </p:sp>
    </p:spTree>
    <p:extLst>
      <p:ext uri="{BB962C8B-B14F-4D97-AF65-F5344CB8AC3E}">
        <p14:creationId xmlns:p14="http://schemas.microsoft.com/office/powerpoint/2010/main" val="355858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3</a:t>
            </a:fld>
            <a:endParaRPr lang="en-GB"/>
          </a:p>
        </p:txBody>
      </p:sp>
    </p:spTree>
    <p:extLst>
      <p:ext uri="{BB962C8B-B14F-4D97-AF65-F5344CB8AC3E}">
        <p14:creationId xmlns:p14="http://schemas.microsoft.com/office/powerpoint/2010/main" val="37623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197B7-6141-4FFF-96A6-0674AA1E7A2C}" type="slidenum">
              <a:rPr lang="en-GB" smtClean="0"/>
              <a:t>19</a:t>
            </a:fld>
            <a:endParaRPr lang="en-GB"/>
          </a:p>
        </p:txBody>
      </p:sp>
    </p:spTree>
    <p:extLst>
      <p:ext uri="{BB962C8B-B14F-4D97-AF65-F5344CB8AC3E}">
        <p14:creationId xmlns:p14="http://schemas.microsoft.com/office/powerpoint/2010/main" val="184046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29EF-26CC-DB7F-30B0-A171E819171D}"/>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0BA3AC2C-EA59-0301-9517-50D942606C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D9B1AB67-65C5-A2A8-738C-9CFA241E8192}"/>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D104203A-2016-99C2-25B2-AD95F8AB13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C3DFC-1CA5-E418-3D97-F36152F2C966}"/>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387381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8D3A-22D7-0145-4B8A-B7FBB4F69D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66A7348-7679-08F6-518D-971ACD769D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09450F-C42E-F4B8-6074-B48496D0C34E}"/>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D2C50E65-DF4A-C0F0-33A4-884247141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B3C74-C65F-107F-5A40-2592982A561E}"/>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76204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3C59E-FAC8-A4C7-E8A9-7B615700DEA4}"/>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49692BC-9F16-B5EA-8143-0DFF1C939AAA}"/>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BA1498-5AC4-B708-055B-ECFD5EA08452}"/>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730B0071-E4D5-E752-A336-CC0E6147E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CBE42-0F12-2108-67A3-63698120E6D9}"/>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9937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EB1A-AD83-A592-A8EC-6D2A054A234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106525A-4EFF-3C97-FD9A-AF718212E1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2FA5F4-1CFB-F3AA-41DA-A8A75F3D792F}"/>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91C3FC2F-6931-4F41-19B3-ECE1F2250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8E39E5-D6BA-77A7-96C6-198A4515CE2C}"/>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02298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C4D3-DF13-E5A7-1A55-3A36DA2FA3DE}"/>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17B2C036-2201-15F1-2DA8-C77AD88504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A0C70F9-B3CB-681E-CE8E-71E5321D550E}"/>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AD8346C3-99D6-B964-20C5-878A90E61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FD6B3E-8E72-673B-F3AC-2F7AF5B3A996}"/>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407535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13BE-0D8D-B4B7-7B3C-918239163B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FCA1F93-177E-9E89-46A9-982938AA077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0AF5B36-8ABF-D487-20C7-78D804B772E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FA9A519-CA4D-5D57-7827-BA643334137F}"/>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6" name="Footer Placeholder 5">
            <a:extLst>
              <a:ext uri="{FF2B5EF4-FFF2-40B4-BE49-F238E27FC236}">
                <a16:creationId xmlns:a16="http://schemas.microsoft.com/office/drawing/2014/main" id="{38BE05D9-E57A-8155-0216-7D79497ED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B0DEE3-022C-0C96-06E3-C012F73FFF9B}"/>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3914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6E42-E7C0-942D-C571-19C709FFFB8C}"/>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6C07BF-5838-19C4-C326-B6259CC3353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94320F7-76D2-E1C8-B745-B3DBA83B668F}"/>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2B3874D-0396-C146-9F70-6BB73DDB963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76F31115-C3E2-7593-8770-09A78DE229D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9E79439-05BE-37A9-8500-DAC3CF7F09BC}"/>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8" name="Footer Placeholder 7">
            <a:extLst>
              <a:ext uri="{FF2B5EF4-FFF2-40B4-BE49-F238E27FC236}">
                <a16:creationId xmlns:a16="http://schemas.microsoft.com/office/drawing/2014/main" id="{D3B7C5B6-E269-FF12-A7AB-90DD34D60F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8AC19E-BE99-783B-04AB-828147421AE4}"/>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54572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B0E6-7554-08E3-ECE6-BA4D2B1BAA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DF9E32A-EBCD-5F40-1673-81B334046902}"/>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4" name="Footer Placeholder 3">
            <a:extLst>
              <a:ext uri="{FF2B5EF4-FFF2-40B4-BE49-F238E27FC236}">
                <a16:creationId xmlns:a16="http://schemas.microsoft.com/office/drawing/2014/main" id="{E7A932A8-7221-7211-DA9F-CE94E696C2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1A5894-EBE4-C98E-5622-A5ADD68E0ACB}"/>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849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18840-FFED-4A05-1E74-F4D871184C28}"/>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3" name="Footer Placeholder 2">
            <a:extLst>
              <a:ext uri="{FF2B5EF4-FFF2-40B4-BE49-F238E27FC236}">
                <a16:creationId xmlns:a16="http://schemas.microsoft.com/office/drawing/2014/main" id="{92753184-C252-147B-1FE8-DB6CA981B8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044233-ED5E-1996-A8F9-C673CA174847}"/>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80730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D6D-0DAD-B1F9-5AF3-8EE7F27C275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657D6F59-6275-EC41-08D5-78574638F9D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555611E-109A-067E-EA79-D8EA5126EB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EC022E9-7A24-82CA-ADF0-A928885FD98B}"/>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6" name="Footer Placeholder 5">
            <a:extLst>
              <a:ext uri="{FF2B5EF4-FFF2-40B4-BE49-F238E27FC236}">
                <a16:creationId xmlns:a16="http://schemas.microsoft.com/office/drawing/2014/main" id="{0DDDFF4A-DE53-C64A-D1F3-214815053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FA1470-7AFD-A862-434D-D0DFD4AC22E8}"/>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10669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2326-6AD6-02BC-130A-2DFEFC5F889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59A0DABF-D8BC-4F27-2F7D-5DE73306FB2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E1B8127-BB52-FA37-BDB8-285E3EAE5F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48F5F8F-8D88-6CB8-6BC9-3B3F3D4BE816}"/>
              </a:ext>
            </a:extLst>
          </p:cNvPr>
          <p:cNvSpPr>
            <a:spLocks noGrp="1"/>
          </p:cNvSpPr>
          <p:nvPr>
            <p:ph type="dt" sz="half" idx="10"/>
          </p:nvPr>
        </p:nvSpPr>
        <p:spPr/>
        <p:txBody>
          <a:bodyPr/>
          <a:lstStyle/>
          <a:p>
            <a:fld id="{3B156E58-461C-4FC5-BAE9-300D705DF3EC}" type="datetimeFigureOut">
              <a:rPr lang="en-GB" smtClean="0"/>
              <a:t>05/01/2026</a:t>
            </a:fld>
            <a:endParaRPr lang="en-GB"/>
          </a:p>
        </p:txBody>
      </p:sp>
      <p:sp>
        <p:nvSpPr>
          <p:cNvPr id="6" name="Footer Placeholder 5">
            <a:extLst>
              <a:ext uri="{FF2B5EF4-FFF2-40B4-BE49-F238E27FC236}">
                <a16:creationId xmlns:a16="http://schemas.microsoft.com/office/drawing/2014/main" id="{4DA3664D-F166-70E1-146C-A1E5712F67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F0728B-60A0-9A02-21DC-C251CB0D37A5}"/>
              </a:ext>
            </a:extLst>
          </p:cNvPr>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31768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3AB57-5F06-6F13-F5C5-BA98ECFA537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62DE216-A3F9-5119-C078-7D4D463D4B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2C2697-FC4A-F8DB-7733-59AAC47756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156E58-461C-4FC5-BAE9-300D705DF3EC}" type="datetimeFigureOut">
              <a:rPr lang="en-GB" smtClean="0"/>
              <a:t>05/01/2026</a:t>
            </a:fld>
            <a:endParaRPr lang="en-GB"/>
          </a:p>
        </p:txBody>
      </p:sp>
      <p:sp>
        <p:nvSpPr>
          <p:cNvPr id="5" name="Footer Placeholder 4">
            <a:extLst>
              <a:ext uri="{FF2B5EF4-FFF2-40B4-BE49-F238E27FC236}">
                <a16:creationId xmlns:a16="http://schemas.microsoft.com/office/drawing/2014/main" id="{B087AA2B-AF8D-922F-97F6-773DCAF453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E71F06-768D-8A64-9A12-35AEF86B15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C5D2D5-29AE-44E2-8C62-179DFDCEB23C}" type="slidenum">
              <a:rPr lang="en-GB" smtClean="0"/>
              <a:t>‹#›</a:t>
            </a:fld>
            <a:endParaRPr lang="en-GB"/>
          </a:p>
        </p:txBody>
      </p:sp>
    </p:spTree>
    <p:extLst>
      <p:ext uri="{BB962C8B-B14F-4D97-AF65-F5344CB8AC3E}">
        <p14:creationId xmlns:p14="http://schemas.microsoft.com/office/powerpoint/2010/main" val="1371805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14799"/>
          </a:xfrm>
          <a:solidFill>
            <a:schemeClr val="bg1"/>
          </a:solidFill>
          <a:ln>
            <a:solidFill>
              <a:schemeClr val="bg1"/>
            </a:solidFill>
          </a:ln>
        </p:spPr>
        <p:txBody>
          <a:bodyPr>
            <a:normAutofit/>
          </a:bodyPr>
          <a:lstStyle/>
          <a:p>
            <a:r>
              <a:rPr lang="en-GB" sz="7200" dirty="0">
                <a:latin typeface="Century Gothic" panose="020B0502020202020204" pitchFamily="34" charset="0"/>
              </a:rPr>
              <a:t>Accelerated Reader: A Guide for Parents</a:t>
            </a:r>
          </a:p>
        </p:txBody>
      </p:sp>
    </p:spTree>
    <p:extLst>
      <p:ext uri="{BB962C8B-B14F-4D97-AF65-F5344CB8AC3E}">
        <p14:creationId xmlns:p14="http://schemas.microsoft.com/office/powerpoint/2010/main" val="33342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21659"/>
            <a:ext cx="5795962" cy="1077913"/>
          </a:xfrm>
          <a:prstGeom prst="rect">
            <a:avLst/>
          </a:prstGeom>
          <a:solidFill>
            <a:schemeClr val="bg1"/>
          </a:solidFill>
          <a:ln>
            <a:solidFill>
              <a:schemeClr val="bg1"/>
            </a:solidFill>
          </a:ln>
        </p:spPr>
        <p:txBody>
          <a:bodyPr>
            <a:spAutoFit/>
          </a:bodyPr>
          <a:lstStyle/>
          <a:p>
            <a:pPr algn="ctr">
              <a:defRPr/>
            </a:pPr>
            <a:r>
              <a:rPr lang="en-GB" sz="3200" dirty="0">
                <a:latin typeface="Century Gothic" panose="020B0502020202020204" pitchFamily="34" charset="0"/>
              </a:rPr>
              <a:t>“How much should my child read each day?”</a:t>
            </a:r>
          </a:p>
        </p:txBody>
      </p:sp>
      <p:sp>
        <p:nvSpPr>
          <p:cNvPr id="5" name="Rectangle 4"/>
          <p:cNvSpPr/>
          <p:nvPr/>
        </p:nvSpPr>
        <p:spPr>
          <a:xfrm>
            <a:off x="1043608" y="2204864"/>
            <a:ext cx="5938837" cy="1323975"/>
          </a:xfrm>
          <a:prstGeom prst="rect">
            <a:avLst/>
          </a:prstGeom>
          <a:solidFill>
            <a:schemeClr val="bg1"/>
          </a:solidFill>
          <a:ln>
            <a:solidFill>
              <a:schemeClr val="bg1"/>
            </a:solidFill>
          </a:ln>
        </p:spPr>
        <p:txBody>
          <a:bodyPr>
            <a:spAutoFit/>
          </a:bodyPr>
          <a:lstStyle/>
          <a:p>
            <a:pPr marL="342900" indent="-342900">
              <a:buFont typeface="Arial" pitchFamily="34" charset="0"/>
              <a:buChar char="•"/>
              <a:defRPr/>
            </a:pPr>
            <a:r>
              <a:rPr lang="en-GB" sz="2000" dirty="0">
                <a:latin typeface="Century Gothic" panose="020B0502020202020204" pitchFamily="34" charset="0"/>
              </a:rPr>
              <a:t>According to Renaissance Learning’s research, children who read </a:t>
            </a:r>
            <a:r>
              <a:rPr lang="en-GB" sz="2000" u="sng" dirty="0">
                <a:latin typeface="Century Gothic" panose="020B0502020202020204" pitchFamily="34" charset="0"/>
              </a:rPr>
              <a:t>at least</a:t>
            </a:r>
            <a:r>
              <a:rPr lang="en-GB" sz="2000" dirty="0">
                <a:latin typeface="Century Gothic" panose="020B0502020202020204" pitchFamily="34" charset="0"/>
              </a:rPr>
              <a:t> 20 minutes a day with a 90% comprehension rate on AR quizzes see the greatest gains.</a:t>
            </a:r>
          </a:p>
        </p:txBody>
      </p:sp>
      <p:sp>
        <p:nvSpPr>
          <p:cNvPr id="7" name="Rectangle 6"/>
          <p:cNvSpPr/>
          <p:nvPr/>
        </p:nvSpPr>
        <p:spPr>
          <a:xfrm>
            <a:off x="2483768" y="4293096"/>
            <a:ext cx="5938837" cy="1323439"/>
          </a:xfrm>
          <a:prstGeom prst="rect">
            <a:avLst/>
          </a:prstGeom>
          <a:solidFill>
            <a:schemeClr val="bg1"/>
          </a:solidFill>
          <a:ln>
            <a:solidFill>
              <a:schemeClr val="bg1"/>
            </a:solidFill>
          </a:ln>
        </p:spPr>
        <p:txBody>
          <a:bodyPr>
            <a:spAutoFit/>
          </a:bodyPr>
          <a:lstStyle/>
          <a:p>
            <a:pPr marL="342900" indent="-342900">
              <a:buFont typeface="Arial" pitchFamily="34" charset="0"/>
              <a:buChar char="•"/>
              <a:defRPr/>
            </a:pPr>
            <a:r>
              <a:rPr lang="en-GB" sz="2000" dirty="0">
                <a:latin typeface="Century Gothic" panose="020B0502020202020204" pitchFamily="34" charset="0"/>
              </a:rPr>
              <a:t>Therefore, your child should have </a:t>
            </a:r>
            <a:r>
              <a:rPr lang="en-GB" sz="2000" u="sng" dirty="0">
                <a:latin typeface="Century Gothic" panose="020B0502020202020204" pitchFamily="34" charset="0"/>
              </a:rPr>
              <a:t>at least </a:t>
            </a:r>
            <a:r>
              <a:rPr lang="en-GB" sz="2000" dirty="0">
                <a:latin typeface="Century Gothic" panose="020B0502020202020204" pitchFamily="34" charset="0"/>
              </a:rPr>
              <a:t>20 minutes set aside for reading during day. </a:t>
            </a:r>
          </a:p>
          <a:p>
            <a:pPr marL="342900" indent="-342900">
              <a:buFont typeface="Arial" pitchFamily="34" charset="0"/>
              <a:buChar char="•"/>
              <a:defRPr/>
            </a:pPr>
            <a:r>
              <a:rPr lang="en-GB" sz="2000" dirty="0">
                <a:latin typeface="Century Gothic" panose="020B0502020202020204" pitchFamily="34" charset="0"/>
              </a:rPr>
              <a:t>English teachers set reading homework on top of the other English homework they set.</a:t>
            </a:r>
          </a:p>
        </p:txBody>
      </p:sp>
    </p:spTree>
    <p:extLst>
      <p:ext uri="{BB962C8B-B14F-4D97-AF65-F5344CB8AC3E}">
        <p14:creationId xmlns:p14="http://schemas.microsoft.com/office/powerpoint/2010/main" val="3927104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729537"/>
            <a:ext cx="7282224" cy="400110"/>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As with anything, performance improves with practice.  </a:t>
            </a:r>
          </a:p>
        </p:txBody>
      </p:sp>
      <p:sp>
        <p:nvSpPr>
          <p:cNvPr id="5" name="Rectangle 4"/>
          <p:cNvSpPr/>
          <p:nvPr/>
        </p:nvSpPr>
        <p:spPr>
          <a:xfrm>
            <a:off x="467544" y="592859"/>
            <a:ext cx="6119813" cy="584775"/>
          </a:xfrm>
          <a:prstGeom prst="rect">
            <a:avLst/>
          </a:prstGeom>
          <a:solidFill>
            <a:schemeClr val="bg1"/>
          </a:solidFill>
          <a:ln>
            <a:solidFill>
              <a:schemeClr val="bg1"/>
            </a:solidFill>
          </a:ln>
        </p:spPr>
        <p:txBody>
          <a:bodyPr>
            <a:spAutoFit/>
          </a:bodyPr>
          <a:lstStyle/>
          <a:p>
            <a:pPr algn="ctr">
              <a:defRPr/>
            </a:pPr>
            <a:r>
              <a:rPr lang="en-GB" sz="3200" dirty="0">
                <a:latin typeface="Century Gothic" panose="020B0502020202020204" pitchFamily="34" charset="0"/>
              </a:rPr>
              <a:t>“How can I help?”</a:t>
            </a:r>
          </a:p>
        </p:txBody>
      </p:sp>
      <p:sp>
        <p:nvSpPr>
          <p:cNvPr id="6" name="Rectangle 5"/>
          <p:cNvSpPr/>
          <p:nvPr/>
        </p:nvSpPr>
        <p:spPr>
          <a:xfrm>
            <a:off x="890177" y="2581061"/>
            <a:ext cx="6778167" cy="400050"/>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Encourage your child to read at home.</a:t>
            </a:r>
          </a:p>
        </p:txBody>
      </p:sp>
      <p:sp>
        <p:nvSpPr>
          <p:cNvPr id="7" name="Rectangle 6"/>
          <p:cNvSpPr/>
          <p:nvPr/>
        </p:nvSpPr>
        <p:spPr>
          <a:xfrm>
            <a:off x="890176" y="3342666"/>
            <a:ext cx="7282224" cy="1323439"/>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Create a culture of reading in your household by reading with your child, starting a home library, visiting your local library, charity shop or bookshop on a regular basis and by letting your child see you reading.  </a:t>
            </a:r>
          </a:p>
        </p:txBody>
      </p:sp>
      <p:sp>
        <p:nvSpPr>
          <p:cNvPr id="8" name="Rectangle 7"/>
          <p:cNvSpPr/>
          <p:nvPr/>
        </p:nvSpPr>
        <p:spPr>
          <a:xfrm>
            <a:off x="899592" y="5146143"/>
            <a:ext cx="7488832" cy="1323439"/>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When reading with your child stop and ask questions to be sure your child comprehends what they have read and in general make a habit of discussing books that each of you has read. </a:t>
            </a:r>
          </a:p>
        </p:txBody>
      </p:sp>
    </p:spTree>
    <p:extLst>
      <p:ext uri="{BB962C8B-B14F-4D97-AF65-F5344CB8AC3E}">
        <p14:creationId xmlns:p14="http://schemas.microsoft.com/office/powerpoint/2010/main" val="240029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499006"/>
            <a:ext cx="8133452" cy="584775"/>
          </a:xfrm>
          <a:prstGeom prst="rect">
            <a:avLst/>
          </a:prstGeom>
          <a:solidFill>
            <a:schemeClr val="bg1"/>
          </a:solidFill>
          <a:ln>
            <a:solidFill>
              <a:schemeClr val="bg1"/>
            </a:solidFill>
          </a:ln>
        </p:spPr>
        <p:txBody>
          <a:bodyPr wrap="square">
            <a:spAutoFit/>
          </a:bodyPr>
          <a:lstStyle/>
          <a:p>
            <a:pPr algn="ctr">
              <a:defRPr/>
            </a:pPr>
            <a:r>
              <a:rPr lang="en-GB" sz="3200" b="1" dirty="0">
                <a:latin typeface="Century Gothic" panose="020B0502020202020204" pitchFamily="34" charset="0"/>
              </a:rPr>
              <a:t>How will I know how my child is doing? </a:t>
            </a:r>
          </a:p>
        </p:txBody>
      </p:sp>
      <p:sp>
        <p:nvSpPr>
          <p:cNvPr id="5" name="Rectangle 4"/>
          <p:cNvSpPr/>
          <p:nvPr/>
        </p:nvSpPr>
        <p:spPr>
          <a:xfrm>
            <a:off x="251520" y="1519893"/>
            <a:ext cx="8133452"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You can access your child’s AR information in Renaissance Place Home Connect from any web-enabled computer.</a:t>
            </a:r>
          </a:p>
        </p:txBody>
      </p:sp>
      <p:sp>
        <p:nvSpPr>
          <p:cNvPr id="6" name="Rectangle 5"/>
          <p:cNvSpPr/>
          <p:nvPr/>
        </p:nvSpPr>
        <p:spPr>
          <a:xfrm>
            <a:off x="251520" y="2577347"/>
            <a:ext cx="7989436"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Once in the programme, you can view your child’s progress towards targets, points and books read. </a:t>
            </a:r>
          </a:p>
        </p:txBody>
      </p:sp>
      <p:sp>
        <p:nvSpPr>
          <p:cNvPr id="7" name="Rectangle 6"/>
          <p:cNvSpPr/>
          <p:nvPr/>
        </p:nvSpPr>
        <p:spPr>
          <a:xfrm>
            <a:off x="3635896" y="3572768"/>
            <a:ext cx="5232274"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You can also access AR </a:t>
            </a:r>
            <a:r>
              <a:rPr lang="en-GB" sz="2000" dirty="0" err="1">
                <a:latin typeface="Century Gothic" panose="020B0502020202020204" pitchFamily="34" charset="0"/>
              </a:rPr>
              <a:t>BookFinder</a:t>
            </a:r>
            <a:r>
              <a:rPr lang="en-GB" sz="2000" dirty="0">
                <a:latin typeface="Century Gothic" panose="020B0502020202020204" pitchFamily="34" charset="0"/>
              </a:rPr>
              <a:t> to search for titles of interest. </a:t>
            </a:r>
          </a:p>
        </p:txBody>
      </p:sp>
      <p:sp>
        <p:nvSpPr>
          <p:cNvPr id="8" name="Rectangle 7"/>
          <p:cNvSpPr/>
          <p:nvPr/>
        </p:nvSpPr>
        <p:spPr>
          <a:xfrm>
            <a:off x="3629720" y="4922232"/>
            <a:ext cx="5232274"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You can only access information about your own child.</a:t>
            </a:r>
          </a:p>
        </p:txBody>
      </p:sp>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3206750" cy="3181350"/>
          </a:xfrm>
          <a:prstGeom prst="rect">
            <a:avLst/>
          </a:prstGeom>
          <a:noFill/>
          <a:ln>
            <a:noFill/>
          </a:ln>
          <a:effectLst>
            <a:outerShdw dist="35921" dir="2700000" algn="ctr" rotWithShape="0">
              <a:schemeClr val="bg2"/>
            </a:outerShdw>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5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1, SmartArt diagram">
            <a:extLst>
              <a:ext uri="{FF2B5EF4-FFF2-40B4-BE49-F238E27FC236}">
                <a16:creationId xmlns:a16="http://schemas.microsoft.com/office/drawing/2014/main" id="{738BAEED-7B1E-2EC5-73BE-257E5E87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87" y="1052736"/>
            <a:ext cx="6773826" cy="5659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CF0615-BBEA-0683-FF5D-3C3F13FB1497}"/>
              </a:ext>
            </a:extLst>
          </p:cNvPr>
          <p:cNvSpPr txBox="1"/>
          <p:nvPr/>
        </p:nvSpPr>
        <p:spPr>
          <a:xfrm>
            <a:off x="251520" y="146243"/>
            <a:ext cx="8136904" cy="584775"/>
          </a:xfrm>
          <a:prstGeom prst="rect">
            <a:avLst/>
          </a:prstGeom>
          <a:noFill/>
        </p:spPr>
        <p:txBody>
          <a:bodyPr wrap="square" rtlCol="0">
            <a:spAutoFit/>
          </a:bodyPr>
          <a:lstStyle/>
          <a:p>
            <a:r>
              <a:rPr lang="en-GB" sz="3200" b="1" dirty="0">
                <a:latin typeface="Century Gothic" panose="020B0502020202020204" pitchFamily="34" charset="0"/>
              </a:rPr>
              <a:t>How to log into Accelerated Reader</a:t>
            </a:r>
          </a:p>
        </p:txBody>
      </p:sp>
    </p:spTree>
    <p:extLst>
      <p:ext uri="{BB962C8B-B14F-4D97-AF65-F5344CB8AC3E}">
        <p14:creationId xmlns:p14="http://schemas.microsoft.com/office/powerpoint/2010/main" val="239889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06794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7164288" y="2420888"/>
            <a:ext cx="864096"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81019" y="2132856"/>
            <a:ext cx="1355477" cy="3139321"/>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Last book read and quizzed on. Include % correct and points earned from book.</a:t>
            </a:r>
          </a:p>
        </p:txBody>
      </p:sp>
      <p:cxnSp>
        <p:nvCxnSpPr>
          <p:cNvPr id="6" name="Straight Arrow Connector 5"/>
          <p:cNvCxnSpPr/>
          <p:nvPr/>
        </p:nvCxnSpPr>
        <p:spPr>
          <a:xfrm flipV="1">
            <a:off x="539552" y="2492896"/>
            <a:ext cx="252028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9512" y="1916832"/>
            <a:ext cx="1296144" cy="2862322"/>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Average quiz score</a:t>
            </a: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Points earned</a:t>
            </a:r>
          </a:p>
          <a:p>
            <a:endParaRPr lang="en-GB" dirty="0">
              <a:latin typeface="Century Gothic" panose="020B0502020202020204" pitchFamily="34" charset="0"/>
            </a:endParaRPr>
          </a:p>
          <a:p>
            <a:r>
              <a:rPr lang="en-GB" dirty="0">
                <a:latin typeface="Century Gothic" panose="020B0502020202020204" pitchFamily="34" charset="0"/>
              </a:rPr>
              <a:t>Average book level.</a:t>
            </a:r>
          </a:p>
        </p:txBody>
      </p:sp>
    </p:spTree>
    <p:extLst>
      <p:ext uri="{BB962C8B-B14F-4D97-AF65-F5344CB8AC3E}">
        <p14:creationId xmlns:p14="http://schemas.microsoft.com/office/powerpoint/2010/main" val="23566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790575"/>
            <a:ext cx="7458075" cy="5276850"/>
          </a:xfrm>
          <a:prstGeom prst="rect">
            <a:avLst/>
          </a:prstGeom>
          <a:noFill/>
          <a:ln>
            <a:noFill/>
          </a:ln>
          <a:effectLst>
            <a:softEdge rad="241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116632"/>
            <a:ext cx="6840760" cy="369332"/>
          </a:xfrm>
          <a:prstGeom prst="rect">
            <a:avLst/>
          </a:prstGeom>
          <a:solidFill>
            <a:schemeClr val="bg1"/>
          </a:solidFill>
          <a:ln>
            <a:solidFill>
              <a:schemeClr val="bg1"/>
            </a:solidFill>
          </a:ln>
        </p:spPr>
        <p:txBody>
          <a:bodyPr wrap="square" rtlCol="0">
            <a:spAutoFit/>
          </a:bodyPr>
          <a:lstStyle/>
          <a:p>
            <a:pPr algn="ctr"/>
            <a:r>
              <a:rPr lang="en-GB" b="1" dirty="0">
                <a:latin typeface="Century Gothic" panose="020B0502020202020204" pitchFamily="34" charset="0"/>
              </a:rPr>
              <a:t>Your child’s bookshelf</a:t>
            </a:r>
          </a:p>
        </p:txBody>
      </p:sp>
    </p:spTree>
    <p:extLst>
      <p:ext uri="{BB962C8B-B14F-4D97-AF65-F5344CB8AC3E}">
        <p14:creationId xmlns:p14="http://schemas.microsoft.com/office/powerpoint/2010/main" val="126442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830997"/>
          </a:xfrm>
          <a:prstGeom prst="rect">
            <a:avLst/>
          </a:prstGeom>
          <a:solidFill>
            <a:schemeClr val="bg1"/>
          </a:solidFill>
          <a:ln>
            <a:solidFill>
              <a:schemeClr val="bg1"/>
            </a:solidFill>
          </a:ln>
        </p:spPr>
        <p:txBody>
          <a:bodyPr wrap="square" rtlCol="0">
            <a:spAutoFit/>
          </a:bodyPr>
          <a:lstStyle/>
          <a:p>
            <a:pPr algn="ctr"/>
            <a:r>
              <a:rPr lang="en-GB" sz="4800" b="1" dirty="0">
                <a:latin typeface="Century Gothic" panose="020B0502020202020204" pitchFamily="34" charset="0"/>
              </a:rPr>
              <a:t>AR BookFinder.co.uk</a:t>
            </a:r>
          </a:p>
        </p:txBody>
      </p:sp>
      <p:sp>
        <p:nvSpPr>
          <p:cNvPr id="3" name="TextBox 2"/>
          <p:cNvSpPr txBox="1"/>
          <p:nvPr/>
        </p:nvSpPr>
        <p:spPr>
          <a:xfrm>
            <a:off x="323528" y="1628800"/>
            <a:ext cx="8640960" cy="3539430"/>
          </a:xfrm>
          <a:prstGeom prst="rect">
            <a:avLst/>
          </a:prstGeom>
          <a:solidFill>
            <a:schemeClr val="bg1"/>
          </a:solidFill>
          <a:ln>
            <a:solidFill>
              <a:schemeClr val="bg1"/>
            </a:solidFill>
          </a:ln>
        </p:spPr>
        <p:txBody>
          <a:bodyPr wrap="square" rtlCol="0">
            <a:spAutoFit/>
          </a:bodyPr>
          <a:lstStyle/>
          <a:p>
            <a:r>
              <a:rPr lang="en-GB" sz="3200" dirty="0">
                <a:latin typeface="Century Gothic" panose="020B0502020202020204" pitchFamily="34" charset="0"/>
              </a:rPr>
              <a:t>It’s not just books from the Academy that students can read, they can read books from home and take quizzes on them!</a:t>
            </a:r>
          </a:p>
          <a:p>
            <a:endParaRPr lang="en-GB" sz="3200" dirty="0">
              <a:latin typeface="Century Gothic" panose="020B0502020202020204" pitchFamily="34" charset="0"/>
            </a:endParaRPr>
          </a:p>
          <a:p>
            <a:r>
              <a:rPr lang="en-GB" sz="3200" dirty="0">
                <a:latin typeface="Century Gothic" panose="020B0502020202020204" pitchFamily="34" charset="0"/>
              </a:rPr>
              <a:t>You can use ARBookFinder.co.uk to check whether your child’s current book is on Accelerated Reader. </a:t>
            </a:r>
          </a:p>
        </p:txBody>
      </p:sp>
    </p:spTree>
    <p:extLst>
      <p:ext uri="{BB962C8B-B14F-4D97-AF65-F5344CB8AC3E}">
        <p14:creationId xmlns:p14="http://schemas.microsoft.com/office/powerpoint/2010/main" val="136046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DD6A-0314-40E2-A1B2-1570238D04C5}"/>
              </a:ext>
            </a:extLst>
          </p:cNvPr>
          <p:cNvSpPr>
            <a:spLocks noGrp="1"/>
          </p:cNvSpPr>
          <p:nvPr>
            <p:ph type="title"/>
          </p:nvPr>
        </p:nvSpPr>
        <p:spPr>
          <a:xfrm>
            <a:off x="899592" y="490025"/>
            <a:ext cx="3858768" cy="1090538"/>
          </a:xfrm>
          <a:solidFill>
            <a:schemeClr val="bg1"/>
          </a:solidFill>
          <a:ln>
            <a:solidFill>
              <a:schemeClr val="bg1"/>
            </a:solidFill>
          </a:ln>
        </p:spPr>
        <p:txBody>
          <a:bodyPr>
            <a:normAutofit/>
          </a:bodyPr>
          <a:lstStyle/>
          <a:p>
            <a:r>
              <a:rPr lang="en-GB" sz="3000" b="1" dirty="0">
                <a:solidFill>
                  <a:srgbClr val="000000"/>
                </a:solidFill>
                <a:latin typeface="Century Gothic" panose="020B0502020202020204" pitchFamily="34" charset="0"/>
              </a:rPr>
              <a:t>AR </a:t>
            </a:r>
            <a:r>
              <a:rPr lang="en-GB" sz="3000" b="1" dirty="0" err="1">
                <a:solidFill>
                  <a:srgbClr val="000000"/>
                </a:solidFill>
                <a:latin typeface="Century Gothic" panose="020B0502020202020204" pitchFamily="34" charset="0"/>
              </a:rPr>
              <a:t>Bookfinder</a:t>
            </a:r>
            <a:r>
              <a:rPr lang="en-GB" sz="3000" b="1" dirty="0">
                <a:solidFill>
                  <a:srgbClr val="000000"/>
                </a:solidFill>
                <a:latin typeface="Century Gothic" panose="020B0502020202020204" pitchFamily="34" charset="0"/>
              </a:rPr>
              <a:t> </a:t>
            </a:r>
          </a:p>
        </p:txBody>
      </p:sp>
      <p:sp>
        <p:nvSpPr>
          <p:cNvPr id="3" name="Content Placeholder 2">
            <a:extLst>
              <a:ext uri="{FF2B5EF4-FFF2-40B4-BE49-F238E27FC236}">
                <a16:creationId xmlns:a16="http://schemas.microsoft.com/office/drawing/2014/main" id="{F5B05992-3971-47FE-961B-2ECB65713A5F}"/>
              </a:ext>
            </a:extLst>
          </p:cNvPr>
          <p:cNvSpPr>
            <a:spLocks noGrp="1"/>
          </p:cNvSpPr>
          <p:nvPr>
            <p:ph idx="1"/>
          </p:nvPr>
        </p:nvSpPr>
        <p:spPr>
          <a:xfrm>
            <a:off x="603504" y="2673512"/>
            <a:ext cx="3858768" cy="2729467"/>
          </a:xfrm>
        </p:spPr>
        <p:txBody>
          <a:bodyPr anchor="ctr">
            <a:normAutofit/>
          </a:bodyPr>
          <a:lstStyle/>
          <a:p>
            <a:endParaRPr lang="en-GB" sz="1500">
              <a:solidFill>
                <a:srgbClr val="000000"/>
              </a:solidFill>
            </a:endParaRPr>
          </a:p>
        </p:txBody>
      </p:sp>
      <p:pic>
        <p:nvPicPr>
          <p:cNvPr id="6" name="Picture 5">
            <a:extLst>
              <a:ext uri="{FF2B5EF4-FFF2-40B4-BE49-F238E27FC236}">
                <a16:creationId xmlns:a16="http://schemas.microsoft.com/office/drawing/2014/main" id="{8A8B5D36-615A-4E13-963A-2E936FD2C1CF}"/>
              </a:ext>
            </a:extLst>
          </p:cNvPr>
          <p:cNvPicPr>
            <a:picLocks noChangeAspect="1"/>
          </p:cNvPicPr>
          <p:nvPr/>
        </p:nvPicPr>
        <p:blipFill rotWithShape="1">
          <a:blip r:embed="rId2"/>
          <a:srcRect l="12250" t="9380" r="11481" b="15846"/>
          <a:stretch/>
        </p:blipFill>
        <p:spPr>
          <a:xfrm>
            <a:off x="383260" y="1834415"/>
            <a:ext cx="8377480" cy="3844102"/>
          </a:xfrm>
          <a:prstGeom prst="rect">
            <a:avLst/>
          </a:prstGeom>
        </p:spPr>
      </p:pic>
    </p:spTree>
    <p:extLst>
      <p:ext uri="{BB962C8B-B14F-4D97-AF65-F5344CB8AC3E}">
        <p14:creationId xmlns:p14="http://schemas.microsoft.com/office/powerpoint/2010/main" val="275411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3127-48FE-AA6F-3ECE-F2470E4221EB}"/>
              </a:ext>
            </a:extLst>
          </p:cNvPr>
          <p:cNvSpPr>
            <a:spLocks noGrp="1"/>
          </p:cNvSpPr>
          <p:nvPr>
            <p:ph type="title"/>
          </p:nvPr>
        </p:nvSpPr>
        <p:spPr>
          <a:xfrm>
            <a:off x="287524" y="116632"/>
            <a:ext cx="8568952" cy="687610"/>
          </a:xfrm>
        </p:spPr>
        <p:txBody>
          <a:bodyPr>
            <a:normAutofit/>
          </a:bodyPr>
          <a:lstStyle/>
          <a:p>
            <a:r>
              <a:rPr lang="en-GB" sz="2800" b="1" dirty="0">
                <a:latin typeface="Century Gothic" panose="020B0502020202020204" pitchFamily="34" charset="0"/>
              </a:rPr>
              <a:t>Quick Search in Accelerated Reader </a:t>
            </a:r>
            <a:r>
              <a:rPr lang="en-GB" sz="2800" b="1" dirty="0" err="1">
                <a:latin typeface="Century Gothic" panose="020B0502020202020204" pitchFamily="34" charset="0"/>
              </a:rPr>
              <a:t>Bookfinder</a:t>
            </a:r>
            <a:endParaRPr lang="en-GB" sz="28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841F77-2792-0165-D0F9-4608497AE20E}"/>
              </a:ext>
            </a:extLst>
          </p:cNvPr>
          <p:cNvSpPr>
            <a:spLocks noGrp="1"/>
          </p:cNvSpPr>
          <p:nvPr>
            <p:ph idx="1"/>
          </p:nvPr>
        </p:nvSpPr>
        <p:spPr>
          <a:xfrm>
            <a:off x="287524" y="980728"/>
            <a:ext cx="8316924" cy="3331356"/>
          </a:xfrm>
        </p:spPr>
        <p:txBody>
          <a:bodyPr>
            <a:normAutofit/>
          </a:bodyPr>
          <a:lstStyle/>
          <a:p>
            <a:pPr marL="0" indent="0">
              <a:buNone/>
            </a:pPr>
            <a:r>
              <a:rPr lang="en-GB" dirty="0">
                <a:latin typeface="Century Gothic" panose="020B0502020202020204" pitchFamily="34" charset="0"/>
              </a:rPr>
              <a:t>Quick Search allows you to use keywords to search for matching book and article titles, authors or topics.</a:t>
            </a:r>
          </a:p>
          <a:p>
            <a:pPr marL="457200" indent="-457200">
              <a:buAutoNum type="arabicPeriod"/>
            </a:pPr>
            <a:r>
              <a:rPr lang="en-GB" dirty="0">
                <a:latin typeface="Century Gothic" panose="020B0502020202020204" pitchFamily="34" charset="0"/>
              </a:rPr>
              <a:t>Select Quick Search.</a:t>
            </a:r>
          </a:p>
          <a:p>
            <a:pPr marL="457200" indent="-457200">
              <a:buAutoNum type="arabicPeriod"/>
            </a:pPr>
            <a:endParaRPr lang="en-GB" dirty="0">
              <a:latin typeface="Century Gothic" panose="020B0502020202020204" pitchFamily="34" charset="0"/>
            </a:endParaRPr>
          </a:p>
          <a:p>
            <a:pPr marL="0" indent="0">
              <a:buNone/>
            </a:pPr>
            <a:r>
              <a:rPr lang="en-GB" dirty="0">
                <a:latin typeface="Century Gothic" panose="020B0502020202020204" pitchFamily="34" charset="0"/>
              </a:rPr>
              <a:t>2. Type a book title, author's name, keyword or topic into the blank field.</a:t>
            </a:r>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02968BC-6335-A6E1-5E6F-6CFA3D1A4C7F}"/>
              </a:ext>
            </a:extLst>
          </p:cNvPr>
          <p:cNvPicPr>
            <a:picLocks noChangeAspect="1"/>
          </p:cNvPicPr>
          <p:nvPr/>
        </p:nvPicPr>
        <p:blipFill>
          <a:blip r:embed="rId2"/>
          <a:stretch>
            <a:fillRect/>
          </a:stretch>
        </p:blipFill>
        <p:spPr>
          <a:xfrm>
            <a:off x="256333" y="3153786"/>
            <a:ext cx="5687616" cy="1769397"/>
          </a:xfrm>
          <a:prstGeom prst="rect">
            <a:avLst/>
          </a:prstGeom>
        </p:spPr>
      </p:pic>
      <p:pic>
        <p:nvPicPr>
          <p:cNvPr id="7" name="Picture 6">
            <a:extLst>
              <a:ext uri="{FF2B5EF4-FFF2-40B4-BE49-F238E27FC236}">
                <a16:creationId xmlns:a16="http://schemas.microsoft.com/office/drawing/2014/main" id="{4F42E6D7-3EA1-6279-33E8-8E97F936683C}"/>
              </a:ext>
            </a:extLst>
          </p:cNvPr>
          <p:cNvPicPr>
            <a:picLocks noChangeAspect="1"/>
          </p:cNvPicPr>
          <p:nvPr/>
        </p:nvPicPr>
        <p:blipFill>
          <a:blip r:embed="rId3"/>
          <a:stretch>
            <a:fillRect/>
          </a:stretch>
        </p:blipFill>
        <p:spPr>
          <a:xfrm>
            <a:off x="7020272" y="3257505"/>
            <a:ext cx="1950794" cy="3331356"/>
          </a:xfrm>
          <a:prstGeom prst="rect">
            <a:avLst/>
          </a:prstGeom>
        </p:spPr>
      </p:pic>
      <p:sp>
        <p:nvSpPr>
          <p:cNvPr id="11" name="TextBox 10">
            <a:extLst>
              <a:ext uri="{FF2B5EF4-FFF2-40B4-BE49-F238E27FC236}">
                <a16:creationId xmlns:a16="http://schemas.microsoft.com/office/drawing/2014/main" id="{1EB6440A-B93A-C8DA-5AB7-70AC7A70F640}"/>
              </a:ext>
            </a:extLst>
          </p:cNvPr>
          <p:cNvSpPr txBox="1"/>
          <p:nvPr/>
        </p:nvSpPr>
        <p:spPr>
          <a:xfrm>
            <a:off x="287524" y="5172404"/>
            <a:ext cx="6732748" cy="1015663"/>
          </a:xfrm>
          <a:prstGeom prst="rect">
            <a:avLst/>
          </a:prstGeom>
          <a:noFill/>
        </p:spPr>
        <p:txBody>
          <a:bodyPr wrap="square" rtlCol="0">
            <a:spAutoFit/>
          </a:bodyPr>
          <a:lstStyle/>
          <a:p>
            <a:r>
              <a:rPr lang="en-GB" sz="2000" dirty="0">
                <a:latin typeface="Century Gothic" panose="020B0502020202020204" pitchFamily="34" charset="0"/>
              </a:rPr>
              <a:t>3. Select Search.</a:t>
            </a:r>
          </a:p>
          <a:p>
            <a:endParaRPr lang="en-GB" sz="2000" dirty="0">
              <a:latin typeface="Century Gothic" panose="020B0502020202020204" pitchFamily="34" charset="0"/>
            </a:endParaRPr>
          </a:p>
          <a:p>
            <a:r>
              <a:rPr lang="en-GB" sz="2000" dirty="0">
                <a:latin typeface="Century Gothic" panose="020B0502020202020204" pitchFamily="34" charset="0"/>
              </a:rPr>
              <a:t>4. The Search Results page will open.</a:t>
            </a:r>
          </a:p>
        </p:txBody>
      </p:sp>
    </p:spTree>
    <p:extLst>
      <p:ext uri="{BB962C8B-B14F-4D97-AF65-F5344CB8AC3E}">
        <p14:creationId xmlns:p14="http://schemas.microsoft.com/office/powerpoint/2010/main" val="39951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744" y="489880"/>
            <a:ext cx="7560840" cy="1077218"/>
          </a:xfrm>
          <a:prstGeom prst="rect">
            <a:avLst/>
          </a:prstGeom>
          <a:solidFill>
            <a:schemeClr val="bg1"/>
          </a:solidFill>
          <a:ln>
            <a:solidFill>
              <a:schemeClr val="bg1"/>
            </a:solidFill>
          </a:ln>
        </p:spPr>
        <p:txBody>
          <a:bodyPr wrap="square">
            <a:spAutoFit/>
          </a:bodyPr>
          <a:lstStyle/>
          <a:p>
            <a:pPr>
              <a:defRPr/>
            </a:pPr>
            <a:r>
              <a:rPr lang="en-GB" sz="3200" b="1" dirty="0">
                <a:latin typeface="Century Gothic" panose="020B0502020202020204" pitchFamily="34" charset="0"/>
              </a:rPr>
              <a:t>Can a child who is not a strong reader still use Accelerated Reader? </a:t>
            </a:r>
          </a:p>
        </p:txBody>
      </p:sp>
      <p:sp>
        <p:nvSpPr>
          <p:cNvPr id="5" name="Rectangle 4"/>
          <p:cNvSpPr/>
          <p:nvPr/>
        </p:nvSpPr>
        <p:spPr>
          <a:xfrm>
            <a:off x="683568" y="2503831"/>
            <a:ext cx="7488832"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Accelerated Reader helps all children become better readers from pupil, regardless of initial ability.</a:t>
            </a:r>
          </a:p>
        </p:txBody>
      </p:sp>
      <p:sp>
        <p:nvSpPr>
          <p:cNvPr id="6" name="Rectangle 5"/>
          <p:cNvSpPr/>
          <p:nvPr/>
        </p:nvSpPr>
        <p:spPr>
          <a:xfrm>
            <a:off x="683568" y="3717032"/>
            <a:ext cx="7272808" cy="708025"/>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When children read books at their appropriate level, they experience success.  </a:t>
            </a:r>
          </a:p>
        </p:txBody>
      </p:sp>
      <p:sp>
        <p:nvSpPr>
          <p:cNvPr id="7" name="Rectangle 6"/>
          <p:cNvSpPr/>
          <p:nvPr/>
        </p:nvSpPr>
        <p:spPr>
          <a:xfrm>
            <a:off x="683568" y="5085184"/>
            <a:ext cx="7632848" cy="707886"/>
          </a:xfrm>
          <a:prstGeom prst="rect">
            <a:avLst/>
          </a:prstGeom>
          <a:solidFill>
            <a:schemeClr val="bg1"/>
          </a:solidFill>
          <a:ln>
            <a:solidFill>
              <a:schemeClr val="bg1"/>
            </a:solidFill>
          </a:ln>
        </p:spPr>
        <p:txBody>
          <a:bodyPr wrap="square">
            <a:spAutoFit/>
          </a:bodyPr>
          <a:lstStyle/>
          <a:p>
            <a:pPr marL="342900" indent="-342900">
              <a:buFont typeface="Arial" pitchFamily="34" charset="0"/>
              <a:buChar char="•"/>
              <a:defRPr/>
            </a:pPr>
            <a:r>
              <a:rPr lang="en-GB" sz="2000" dirty="0">
                <a:latin typeface="Century Gothic" panose="020B0502020202020204" pitchFamily="34" charset="0"/>
              </a:rPr>
              <a:t>Furthermore, teachers work with children to set appropriate targets based on each child’s reading level. </a:t>
            </a:r>
          </a:p>
        </p:txBody>
      </p:sp>
    </p:spTree>
    <p:extLst>
      <p:ext uri="{BB962C8B-B14F-4D97-AF65-F5344CB8AC3E}">
        <p14:creationId xmlns:p14="http://schemas.microsoft.com/office/powerpoint/2010/main" val="98599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8136904" cy="6555641"/>
          </a:xfrm>
          <a:prstGeom prst="rect">
            <a:avLst/>
          </a:prstGeom>
          <a:solidFill>
            <a:schemeClr val="bg1"/>
          </a:solidFill>
          <a:ln>
            <a:solidFill>
              <a:schemeClr val="bg1"/>
            </a:solidFill>
          </a:ln>
        </p:spPr>
        <p:txBody>
          <a:bodyPr wrap="square" rtlCol="0">
            <a:spAutoFit/>
          </a:bodyPr>
          <a:lstStyle/>
          <a:p>
            <a:pPr algn="ctr"/>
            <a:r>
              <a:rPr lang="en-GB" sz="3200" b="1" u="sng" dirty="0">
                <a:latin typeface="Century Gothic" panose="020B0502020202020204" pitchFamily="34" charset="0"/>
              </a:rPr>
              <a:t>Accelerated Reader: A Guide for Parents</a:t>
            </a:r>
          </a:p>
          <a:p>
            <a:endParaRPr lang="en-GB" sz="3200" dirty="0">
              <a:latin typeface="Century Gothic" panose="020B0502020202020204" pitchFamily="34" charset="0"/>
            </a:endParaRPr>
          </a:p>
          <a:p>
            <a:r>
              <a:rPr lang="en-GB" sz="3200" dirty="0">
                <a:latin typeface="Century Gothic" panose="020B0502020202020204" pitchFamily="34" charset="0"/>
              </a:rPr>
              <a:t>At St Edward’s Academy all students take part in the  </a:t>
            </a:r>
            <a:r>
              <a:rPr lang="en-GB" sz="3200" b="1" dirty="0">
                <a:solidFill>
                  <a:srgbClr val="00B050"/>
                </a:solidFill>
                <a:latin typeface="Century Gothic" panose="020B0502020202020204" pitchFamily="34" charset="0"/>
              </a:rPr>
              <a:t>Accelerated Reader </a:t>
            </a:r>
            <a:r>
              <a:rPr lang="en-GB" sz="3200" dirty="0">
                <a:latin typeface="Century Gothic" panose="020B0502020202020204" pitchFamily="34" charset="0"/>
              </a:rPr>
              <a:t>programme, which is designed to do the following things:</a:t>
            </a:r>
          </a:p>
          <a:p>
            <a:endParaRPr lang="en-GB" sz="3200" dirty="0">
              <a:latin typeface="Century Gothic" panose="020B0502020202020204" pitchFamily="34" charset="0"/>
            </a:endParaRPr>
          </a:p>
          <a:p>
            <a:pPr marL="457200" indent="-457200">
              <a:buFont typeface="Arial" panose="020B0604020202020204" pitchFamily="34" charset="0"/>
              <a:buChar char="•"/>
            </a:pPr>
            <a:r>
              <a:rPr lang="en-GB" sz="3200" dirty="0">
                <a:solidFill>
                  <a:srgbClr val="7030A0"/>
                </a:solidFill>
                <a:latin typeface="Century Gothic" panose="020B0502020202020204" pitchFamily="34" charset="0"/>
              </a:rPr>
              <a:t>Find books that are the right ability for your child</a:t>
            </a:r>
          </a:p>
          <a:p>
            <a:pPr marL="457200" indent="-457200">
              <a:buFont typeface="Arial" panose="020B0604020202020204" pitchFamily="34" charset="0"/>
              <a:buChar char="•"/>
            </a:pPr>
            <a:r>
              <a:rPr lang="en-GB" sz="3200" dirty="0">
                <a:solidFill>
                  <a:srgbClr val="7030A0"/>
                </a:solidFill>
                <a:latin typeface="Century Gothic" panose="020B0502020202020204" pitchFamily="34" charset="0"/>
              </a:rPr>
              <a:t>Encourage your child to read more</a:t>
            </a:r>
          </a:p>
          <a:p>
            <a:pPr marL="457200" indent="-457200">
              <a:buFont typeface="Arial" panose="020B0604020202020204" pitchFamily="34" charset="0"/>
              <a:buChar char="•"/>
            </a:pPr>
            <a:r>
              <a:rPr lang="en-GB" sz="3200" dirty="0">
                <a:solidFill>
                  <a:srgbClr val="7030A0"/>
                </a:solidFill>
                <a:latin typeface="Century Gothic" panose="020B0502020202020204" pitchFamily="34" charset="0"/>
              </a:rPr>
              <a:t>Improve your child’s reading ability.</a:t>
            </a:r>
          </a:p>
          <a:p>
            <a:endParaRPr lang="en-GB"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337890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chemeClr val="bg1"/>
          </a:solidFill>
          <a:ln>
            <a:solidFill>
              <a:schemeClr val="bg1"/>
            </a:solidFill>
          </a:ln>
        </p:spPr>
        <p:txBody>
          <a:bodyPr>
            <a:normAutofit/>
          </a:bodyPr>
          <a:lstStyle/>
          <a:p>
            <a:r>
              <a:rPr lang="en-GB" dirty="0">
                <a:latin typeface="Century Gothic" panose="020B0502020202020204" pitchFamily="34" charset="0"/>
              </a:rPr>
              <a:t>How it works…</a:t>
            </a:r>
          </a:p>
        </p:txBody>
      </p:sp>
      <p:sp>
        <p:nvSpPr>
          <p:cNvPr id="3" name="TextBox 2"/>
          <p:cNvSpPr txBox="1"/>
          <p:nvPr/>
        </p:nvSpPr>
        <p:spPr>
          <a:xfrm>
            <a:off x="318356" y="1700808"/>
            <a:ext cx="8507288" cy="4524315"/>
          </a:xfrm>
          <a:prstGeom prst="rect">
            <a:avLst/>
          </a:prstGeom>
          <a:solidFill>
            <a:schemeClr val="bg1"/>
          </a:solidFill>
          <a:ln>
            <a:solidFill>
              <a:schemeClr val="bg1"/>
            </a:solidFill>
          </a:ln>
        </p:spPr>
        <p:txBody>
          <a:bodyPr wrap="square" rtlCol="0">
            <a:spAutoFit/>
          </a:bodyPr>
          <a:lstStyle/>
          <a:p>
            <a:r>
              <a:rPr lang="en-GB" sz="2400" dirty="0">
                <a:latin typeface="Century Gothic" panose="020B0502020202020204" pitchFamily="34" charset="0"/>
              </a:rPr>
              <a:t>At the start of the each term, every student takes a </a:t>
            </a:r>
            <a:r>
              <a:rPr lang="en-GB" sz="2400" b="1" dirty="0">
                <a:latin typeface="Century Gothic" panose="020B0502020202020204" pitchFamily="34" charset="0"/>
              </a:rPr>
              <a:t>Star Test</a:t>
            </a:r>
            <a:r>
              <a:rPr lang="en-GB" sz="2400" dirty="0">
                <a:latin typeface="Century Gothic" panose="020B0502020202020204" pitchFamily="34" charset="0"/>
              </a:rPr>
              <a:t> which is a computer-based test that measures a student’s reading ability through a series of 34 questions.</a:t>
            </a:r>
          </a:p>
          <a:p>
            <a:endParaRPr lang="en-GB" sz="2400" dirty="0">
              <a:latin typeface="Century Gothic" panose="020B0502020202020204" pitchFamily="34" charset="0"/>
            </a:endParaRPr>
          </a:p>
          <a:p>
            <a:r>
              <a:rPr lang="en-GB" sz="2400" dirty="0">
                <a:latin typeface="Century Gothic" panose="020B0502020202020204" pitchFamily="34" charset="0"/>
              </a:rPr>
              <a:t>Every test for every student is different, and the computer selects different questions for each student dependent on how well they answer the previous questions. Essentially, the computer adapts the test to suit your son or daughter.</a:t>
            </a:r>
          </a:p>
          <a:p>
            <a:endParaRPr lang="en-GB" sz="2400" dirty="0">
              <a:latin typeface="Century Gothic" panose="020B0502020202020204" pitchFamily="34" charset="0"/>
            </a:endParaRPr>
          </a:p>
          <a:p>
            <a:r>
              <a:rPr lang="en-GB" sz="2400" dirty="0">
                <a:latin typeface="Century Gothic" panose="020B0502020202020204" pitchFamily="34" charset="0"/>
              </a:rPr>
              <a:t>Once the student has completed the test, they are then given a </a:t>
            </a:r>
            <a:r>
              <a:rPr lang="en-GB" sz="2400" b="1" dirty="0">
                <a:latin typeface="Century Gothic" panose="020B0502020202020204" pitchFamily="34" charset="0"/>
              </a:rPr>
              <a:t>ZPD score </a:t>
            </a:r>
            <a:r>
              <a:rPr lang="en-GB" sz="2400" dirty="0">
                <a:latin typeface="Century Gothic" panose="020B0502020202020204" pitchFamily="34" charset="0"/>
              </a:rPr>
              <a:t>by their teacher.</a:t>
            </a:r>
            <a:endParaRPr lang="en-GB" dirty="0">
              <a:latin typeface="Century Gothic" panose="020B0502020202020204" pitchFamily="34" charset="0"/>
            </a:endParaRPr>
          </a:p>
        </p:txBody>
      </p:sp>
    </p:spTree>
    <p:extLst>
      <p:ext uri="{BB962C8B-B14F-4D97-AF65-F5344CB8AC3E}">
        <p14:creationId xmlns:p14="http://schemas.microsoft.com/office/powerpoint/2010/main" val="216636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lstStyle/>
          <a:p>
            <a:r>
              <a:rPr lang="en-GB" dirty="0">
                <a:latin typeface="Century Gothic" panose="020B0502020202020204" pitchFamily="34" charset="0"/>
              </a:rPr>
              <a:t>How STAR tests work</a:t>
            </a:r>
            <a:endParaRPr lang="en-GB" dirty="0">
              <a:solidFill>
                <a:srgbClr val="0070C0"/>
              </a:solidFill>
              <a:latin typeface="Century Gothic" panose="020B0502020202020204" pitchFamily="34" charset="0"/>
            </a:endParaRPr>
          </a:p>
        </p:txBody>
      </p:sp>
      <p:sp>
        <p:nvSpPr>
          <p:cNvPr id="3" name="TextBox 2"/>
          <p:cNvSpPr txBox="1"/>
          <p:nvPr/>
        </p:nvSpPr>
        <p:spPr>
          <a:xfrm>
            <a:off x="539552" y="1556792"/>
            <a:ext cx="8147248" cy="4524315"/>
          </a:xfrm>
          <a:prstGeom prst="rect">
            <a:avLst/>
          </a:prstGeom>
          <a:solidFill>
            <a:schemeClr val="bg1"/>
          </a:solidFill>
          <a:ln>
            <a:solidFill>
              <a:schemeClr val="bg1"/>
            </a:solidFill>
          </a:ln>
        </p:spPr>
        <p:txBody>
          <a:bodyPr wrap="square" rtlCol="0">
            <a:spAutoFit/>
          </a:bodyPr>
          <a:lstStyle/>
          <a:p>
            <a:pPr marL="342900" indent="-342900">
              <a:buAutoNum type="arabicParenR"/>
            </a:pPr>
            <a:r>
              <a:rPr lang="en-GB" sz="2400" dirty="0">
                <a:solidFill>
                  <a:srgbClr val="0070C0"/>
                </a:solidFill>
                <a:latin typeface="Century Gothic" panose="020B0502020202020204" pitchFamily="34" charset="0"/>
              </a:rPr>
              <a:t>The student </a:t>
            </a:r>
            <a:r>
              <a:rPr lang="en-GB" sz="2400" u="sng" dirty="0">
                <a:solidFill>
                  <a:srgbClr val="0070C0"/>
                </a:solidFill>
                <a:latin typeface="Century Gothic" panose="020B0502020202020204" pitchFamily="34" charset="0"/>
              </a:rPr>
              <a:t>must  take their time. </a:t>
            </a:r>
            <a:r>
              <a:rPr lang="en-GB" sz="2400" dirty="0">
                <a:solidFill>
                  <a:srgbClr val="0070C0"/>
                </a:solidFill>
                <a:latin typeface="Century Gothic" panose="020B0502020202020204" pitchFamily="34" charset="0"/>
              </a:rPr>
              <a:t>It is recommended that each child should spend </a:t>
            </a:r>
            <a:r>
              <a:rPr lang="en-GB" sz="2400" b="1" u="sng" dirty="0">
                <a:solidFill>
                  <a:srgbClr val="0070C0"/>
                </a:solidFill>
                <a:latin typeface="Century Gothic" panose="020B0502020202020204" pitchFamily="34" charset="0"/>
              </a:rPr>
              <a:t>at least</a:t>
            </a:r>
            <a:r>
              <a:rPr lang="en-GB" sz="2400" dirty="0">
                <a:solidFill>
                  <a:srgbClr val="0070C0"/>
                </a:solidFill>
                <a:latin typeface="Century Gothic" panose="020B0502020202020204" pitchFamily="34" charset="0"/>
              </a:rPr>
              <a:t> </a:t>
            </a:r>
            <a:r>
              <a:rPr lang="en-GB" sz="2400" i="1" dirty="0">
                <a:solidFill>
                  <a:srgbClr val="0070C0"/>
                </a:solidFill>
                <a:latin typeface="Century Gothic" panose="020B0502020202020204" pitchFamily="34" charset="0"/>
              </a:rPr>
              <a:t>20 minutes</a:t>
            </a:r>
            <a:r>
              <a:rPr lang="en-GB" sz="2400" dirty="0">
                <a:solidFill>
                  <a:srgbClr val="0070C0"/>
                </a:solidFill>
                <a:latin typeface="Century Gothic" panose="020B0502020202020204" pitchFamily="34" charset="0"/>
              </a:rPr>
              <a:t> on their tests. Students are used to working quickly in timed conditions but during a STAR test it is about concentration, focus and careful reading.</a:t>
            </a:r>
          </a:p>
          <a:p>
            <a:pPr marL="342900" indent="-342900">
              <a:buAutoNum type="arabicParenR"/>
            </a:pPr>
            <a:r>
              <a:rPr lang="en-GB" sz="2400" dirty="0">
                <a:solidFill>
                  <a:srgbClr val="0070C0"/>
                </a:solidFill>
                <a:latin typeface="Century Gothic" panose="020B0502020202020204" pitchFamily="34" charset="0"/>
              </a:rPr>
              <a:t>Students should not guess answers to questions. Instead, they should wait for the question to time out. This is to ensure the computer is not given a false impression of the student’s reading ability. </a:t>
            </a:r>
          </a:p>
          <a:p>
            <a:pPr marL="342900" indent="-342900">
              <a:buAutoNum type="arabicParenR"/>
            </a:pPr>
            <a:r>
              <a:rPr lang="en-GB" sz="2400" dirty="0">
                <a:solidFill>
                  <a:srgbClr val="0070C0"/>
                </a:solidFill>
                <a:latin typeface="Century Gothic" panose="020B0502020202020204" pitchFamily="34" charset="0"/>
              </a:rPr>
              <a:t>Tests are done in exam conditions without any help from other students or the teacher. </a:t>
            </a:r>
            <a:endParaRPr lang="en-GB" sz="2400" b="1" u="sng"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03333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21115"/>
            <a:ext cx="8136904" cy="5762625"/>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265" y="209335"/>
            <a:ext cx="5122912" cy="1388425"/>
          </a:xfrm>
          <a:solidFill>
            <a:schemeClr val="bg1"/>
          </a:solidFill>
          <a:ln>
            <a:solidFill>
              <a:schemeClr val="bg1"/>
            </a:solidFill>
          </a:ln>
        </p:spPr>
        <p:txBody>
          <a:bodyPr>
            <a:noAutofit/>
          </a:bodyPr>
          <a:lstStyle/>
          <a:p>
            <a:r>
              <a:rPr lang="en-GB" sz="2400" dirty="0">
                <a:latin typeface="Century Gothic" panose="020B0502020202020204" pitchFamily="34" charset="0"/>
              </a:rPr>
              <a:t>A ZPD score is given to your child after completing the STAR test</a:t>
            </a:r>
          </a:p>
        </p:txBody>
      </p:sp>
      <p:sp>
        <p:nvSpPr>
          <p:cNvPr id="3" name="TextBox 2"/>
          <p:cNvSpPr txBox="1"/>
          <p:nvPr/>
        </p:nvSpPr>
        <p:spPr>
          <a:xfrm>
            <a:off x="467544" y="3765659"/>
            <a:ext cx="8282273" cy="2554545"/>
          </a:xfrm>
          <a:prstGeom prst="rect">
            <a:avLst/>
          </a:prstGeom>
          <a:solidFill>
            <a:schemeClr val="bg1"/>
          </a:solidFill>
          <a:ln>
            <a:solidFill>
              <a:schemeClr val="bg1"/>
            </a:solidFill>
          </a:ln>
        </p:spPr>
        <p:txBody>
          <a:bodyPr wrap="square" rtlCol="0">
            <a:spAutoFit/>
          </a:bodyPr>
          <a:lstStyle/>
          <a:p>
            <a:r>
              <a:rPr lang="en-GB" sz="1600" dirty="0">
                <a:latin typeface="Century Gothic" panose="020B0502020202020204" pitchFamily="34" charset="0"/>
              </a:rPr>
              <a:t>ZPD is two numbers that the student uses to choose their next reading book.</a:t>
            </a:r>
          </a:p>
          <a:p>
            <a:endParaRPr lang="en-GB" sz="1600" dirty="0">
              <a:latin typeface="Century Gothic" panose="020B0502020202020204" pitchFamily="34" charset="0"/>
            </a:endParaRPr>
          </a:p>
          <a:p>
            <a:r>
              <a:rPr lang="en-GB" sz="1600" dirty="0">
                <a:latin typeface="Century Gothic" panose="020B0502020202020204" pitchFamily="34" charset="0"/>
              </a:rPr>
              <a:t>The lowest number is the lowest level of book the student should be choosing.</a:t>
            </a:r>
          </a:p>
          <a:p>
            <a:endParaRPr lang="en-GB" sz="1600" dirty="0">
              <a:latin typeface="Century Gothic" panose="020B0502020202020204" pitchFamily="34" charset="0"/>
            </a:endParaRPr>
          </a:p>
          <a:p>
            <a:r>
              <a:rPr lang="en-GB" sz="1600" dirty="0">
                <a:latin typeface="Century Gothic" panose="020B0502020202020204" pitchFamily="34" charset="0"/>
              </a:rPr>
              <a:t>The highest number is the highest level of book the student should be choosing.</a:t>
            </a:r>
          </a:p>
          <a:p>
            <a:endParaRPr lang="en-GB" sz="1600" dirty="0">
              <a:latin typeface="Century Gothic" panose="020B0502020202020204" pitchFamily="34" charset="0"/>
            </a:endParaRPr>
          </a:p>
          <a:p>
            <a:r>
              <a:rPr lang="en-GB" sz="1600" dirty="0">
                <a:latin typeface="Century Gothic" panose="020B0502020202020204" pitchFamily="34" charset="0"/>
              </a:rPr>
              <a:t>Students keep a record of all their ZPDs in their planners or exercise books. </a:t>
            </a:r>
          </a:p>
          <a:p>
            <a:endParaRPr lang="en-GB" sz="1600" dirty="0">
              <a:latin typeface="Century Gothic" panose="020B0502020202020204" pitchFamily="34" charset="0"/>
            </a:endParaRPr>
          </a:p>
          <a:p>
            <a:r>
              <a:rPr lang="en-GB" sz="1600" dirty="0">
                <a:latin typeface="Century Gothic" panose="020B0502020202020204" pitchFamily="34" charset="0"/>
              </a:rPr>
              <a:t>A new STAR test takes place every half term, so students can see improvements in their reading ability, but also choose more challenging books. </a:t>
            </a:r>
          </a:p>
        </p:txBody>
      </p:sp>
      <p:sp>
        <p:nvSpPr>
          <p:cNvPr id="4" name="TextBox 3"/>
          <p:cNvSpPr txBox="1"/>
          <p:nvPr/>
        </p:nvSpPr>
        <p:spPr>
          <a:xfrm>
            <a:off x="347529" y="1675342"/>
            <a:ext cx="3433736" cy="1107996"/>
          </a:xfrm>
          <a:prstGeom prst="rect">
            <a:avLst/>
          </a:prstGeom>
          <a:solidFill>
            <a:schemeClr val="bg1"/>
          </a:solidFill>
          <a:ln>
            <a:solidFill>
              <a:schemeClr val="bg1"/>
            </a:solidFill>
          </a:ln>
        </p:spPr>
        <p:txBody>
          <a:bodyPr wrap="square" rtlCol="0">
            <a:spAutoFit/>
          </a:bodyPr>
          <a:lstStyle/>
          <a:p>
            <a:r>
              <a:rPr lang="en-GB" sz="6600" dirty="0">
                <a:latin typeface="Century Gothic" panose="020B0502020202020204" pitchFamily="34" charset="0"/>
              </a:rPr>
              <a:t>3.2 – 4.6</a:t>
            </a:r>
          </a:p>
        </p:txBody>
      </p:sp>
      <p:cxnSp>
        <p:nvCxnSpPr>
          <p:cNvPr id="6" name="Straight Arrow Connector 5"/>
          <p:cNvCxnSpPr/>
          <p:nvPr/>
        </p:nvCxnSpPr>
        <p:spPr>
          <a:xfrm flipH="1" flipV="1">
            <a:off x="935596" y="2715729"/>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233" y="2942946"/>
            <a:ext cx="1080120" cy="646331"/>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Lowest number</a:t>
            </a:r>
          </a:p>
        </p:txBody>
      </p:sp>
      <p:cxnSp>
        <p:nvCxnSpPr>
          <p:cNvPr id="9" name="Straight Arrow Connector 8"/>
          <p:cNvCxnSpPr>
            <a:cxnSpLocks/>
            <a:stCxn id="10" idx="0"/>
          </p:cNvCxnSpPr>
          <p:nvPr/>
        </p:nvCxnSpPr>
        <p:spPr>
          <a:xfrm flipV="1">
            <a:off x="2862253" y="2657663"/>
            <a:ext cx="234051"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22193" y="2981699"/>
            <a:ext cx="1080120" cy="646331"/>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Highest number</a:t>
            </a:r>
          </a:p>
        </p:txBody>
      </p:sp>
    </p:spTree>
    <p:extLst>
      <p:ext uri="{BB962C8B-B14F-4D97-AF65-F5344CB8AC3E}">
        <p14:creationId xmlns:p14="http://schemas.microsoft.com/office/powerpoint/2010/main" val="206421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lstStyle/>
          <a:p>
            <a:r>
              <a:rPr lang="en-GB" b="1" dirty="0">
                <a:latin typeface="Century Gothic" panose="020B0502020202020204" pitchFamily="34" charset="0"/>
              </a:rPr>
              <a:t>AR Colours- ZPD range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4936513"/>
              </p:ext>
            </p:extLst>
          </p:nvPr>
        </p:nvGraphicFramePr>
        <p:xfrm>
          <a:off x="251520" y="1628800"/>
          <a:ext cx="3744416" cy="4968550"/>
        </p:xfrm>
        <a:graphic>
          <a:graphicData uri="http://schemas.openxmlformats.org/drawingml/2006/table">
            <a:tbl>
              <a:tblPr firstRow="1" bandRow="1">
                <a:tableStyleId>{5C22544A-7EE6-4342-B048-85BDC9FD1C3A}</a:tableStyleId>
              </a:tblPr>
              <a:tblGrid>
                <a:gridCol w="886519">
                  <a:extLst>
                    <a:ext uri="{9D8B030D-6E8A-4147-A177-3AD203B41FA5}">
                      <a16:colId xmlns:a16="http://schemas.microsoft.com/office/drawing/2014/main" val="53011541"/>
                    </a:ext>
                  </a:extLst>
                </a:gridCol>
                <a:gridCol w="2857897">
                  <a:extLst>
                    <a:ext uri="{9D8B030D-6E8A-4147-A177-3AD203B41FA5}">
                      <a16:colId xmlns:a16="http://schemas.microsoft.com/office/drawing/2014/main" val="1953565505"/>
                    </a:ext>
                  </a:extLst>
                </a:gridCol>
              </a:tblGrid>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b="1" dirty="0">
                          <a:solidFill>
                            <a:srgbClr val="002060"/>
                          </a:solidFill>
                          <a:latin typeface="Century Gothic" panose="020B0502020202020204" pitchFamily="34" charset="0"/>
                        </a:rPr>
                        <a:t>0 - 1.9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672756"/>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2100" b="1" dirty="0">
                          <a:solidFill>
                            <a:srgbClr val="002060"/>
                          </a:solidFill>
                          <a:latin typeface="Century Gothic" panose="020B0502020202020204" pitchFamily="34" charset="0"/>
                        </a:rPr>
                        <a:t>2 - 2.9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361004"/>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GB" sz="2100" b="1" dirty="0">
                          <a:solidFill>
                            <a:srgbClr val="002060"/>
                          </a:solidFill>
                          <a:latin typeface="Century Gothic" panose="020B0502020202020204" pitchFamily="34" charset="0"/>
                        </a:rPr>
                        <a:t>3 - 3.9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92940"/>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100" b="1" dirty="0">
                          <a:solidFill>
                            <a:srgbClr val="002060"/>
                          </a:solidFill>
                          <a:latin typeface="Century Gothic" panose="020B0502020202020204" pitchFamily="34" charset="0"/>
                        </a:rPr>
                        <a:t>4 - 4.9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9857757"/>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100" b="1" dirty="0">
                          <a:solidFill>
                            <a:srgbClr val="002060"/>
                          </a:solidFill>
                          <a:latin typeface="Century Gothic" panose="020B0502020202020204" pitchFamily="34" charset="0"/>
                        </a:rPr>
                        <a:t>5</a:t>
                      </a:r>
                      <a:r>
                        <a:rPr lang="en-GB" sz="2100" b="1" baseline="0" dirty="0">
                          <a:solidFill>
                            <a:srgbClr val="002060"/>
                          </a:solidFill>
                          <a:latin typeface="Century Gothic" panose="020B0502020202020204" pitchFamily="34" charset="0"/>
                        </a:rPr>
                        <a:t> – 5.9</a:t>
                      </a:r>
                      <a:endParaRPr lang="en-GB" sz="2100" b="1" dirty="0">
                        <a:solidFill>
                          <a:srgbClr val="002060"/>
                        </a:solidFill>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8806530"/>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100" b="1" dirty="0">
                          <a:solidFill>
                            <a:srgbClr val="002060"/>
                          </a:solidFill>
                          <a:latin typeface="Century Gothic" panose="020B0502020202020204" pitchFamily="34" charset="0"/>
                        </a:rPr>
                        <a:t>6 – 6.9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941552"/>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100" b="1" dirty="0">
                          <a:solidFill>
                            <a:srgbClr val="002060"/>
                          </a:solidFill>
                          <a:latin typeface="Century Gothic" panose="020B0502020202020204" pitchFamily="34" charset="0"/>
                        </a:rPr>
                        <a:t>7 – 7.9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650805"/>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sz="2100" b="1" dirty="0">
                          <a:solidFill>
                            <a:srgbClr val="002060"/>
                          </a:solidFill>
                          <a:latin typeface="Century Gothic" panose="020B0502020202020204" pitchFamily="34" charset="0"/>
                        </a:rPr>
                        <a:t>8</a:t>
                      </a:r>
                      <a:r>
                        <a:rPr lang="en-GB" sz="2100" b="1" baseline="0" dirty="0">
                          <a:solidFill>
                            <a:srgbClr val="002060"/>
                          </a:solidFill>
                          <a:latin typeface="Century Gothic" panose="020B0502020202020204" pitchFamily="34" charset="0"/>
                        </a:rPr>
                        <a:t> – 8.9</a:t>
                      </a:r>
                      <a:endParaRPr lang="en-GB" sz="2100" b="1" dirty="0">
                        <a:solidFill>
                          <a:srgbClr val="002060"/>
                        </a:solidFill>
                        <a:latin typeface="Century Gothic" panose="020B0502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088889"/>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sz="2100" b="1" dirty="0">
                          <a:solidFill>
                            <a:srgbClr val="002060"/>
                          </a:solidFill>
                          <a:latin typeface="Century Gothic" panose="020B0502020202020204" pitchFamily="34" charset="0"/>
                        </a:rPr>
                        <a:t>9 – 9.9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949579"/>
                  </a:ext>
                </a:extLst>
              </a:tr>
              <a:tr h="496855">
                <a:tc>
                  <a:txBody>
                    <a:bodyPr/>
                    <a:lstStyle/>
                    <a:p>
                      <a:endParaRPr lang="en-GB" sz="2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n-GB" sz="2100" b="1" dirty="0">
                          <a:solidFill>
                            <a:srgbClr val="002060"/>
                          </a:solidFill>
                          <a:latin typeface="Century Gothic" panose="020B0502020202020204" pitchFamily="34" charset="0"/>
                        </a:rPr>
                        <a:t>10 onwards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876013"/>
                  </a:ext>
                </a:extLst>
              </a:tr>
            </a:tbl>
          </a:graphicData>
        </a:graphic>
      </p:graphicFrame>
      <p:sp>
        <p:nvSpPr>
          <p:cNvPr id="4" name="TextBox 3"/>
          <p:cNvSpPr txBox="1"/>
          <p:nvPr/>
        </p:nvSpPr>
        <p:spPr>
          <a:xfrm>
            <a:off x="4860032" y="1844824"/>
            <a:ext cx="3712433" cy="1200329"/>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Students should only choose books within their numbers and the colours make it easier for them to choose the right book.</a:t>
            </a:r>
          </a:p>
        </p:txBody>
      </p:sp>
    </p:spTree>
    <p:extLst>
      <p:ext uri="{BB962C8B-B14F-4D97-AF65-F5344CB8AC3E}">
        <p14:creationId xmlns:p14="http://schemas.microsoft.com/office/powerpoint/2010/main" val="75630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lstStyle/>
          <a:p>
            <a:r>
              <a:rPr lang="en-GB" dirty="0">
                <a:latin typeface="Century Gothic" panose="020B0502020202020204" pitchFamily="34" charset="0"/>
              </a:rPr>
              <a:t>AR Quizzes</a:t>
            </a:r>
          </a:p>
        </p:txBody>
      </p:sp>
      <p:sp>
        <p:nvSpPr>
          <p:cNvPr id="3" name="TextBox 2"/>
          <p:cNvSpPr txBox="1"/>
          <p:nvPr/>
        </p:nvSpPr>
        <p:spPr>
          <a:xfrm>
            <a:off x="628650" y="1700808"/>
            <a:ext cx="8263830" cy="4247317"/>
          </a:xfrm>
          <a:prstGeom prst="rect">
            <a:avLst/>
          </a:prstGeom>
          <a:solidFill>
            <a:schemeClr val="bg1"/>
          </a:solidFill>
          <a:ln>
            <a:solidFill>
              <a:schemeClr val="bg1"/>
            </a:solidFill>
          </a:ln>
        </p:spPr>
        <p:txBody>
          <a:bodyPr wrap="square" rtlCol="0">
            <a:spAutoFit/>
          </a:bodyPr>
          <a:lstStyle/>
          <a:p>
            <a:r>
              <a:rPr lang="en-GB" dirty="0">
                <a:latin typeface="Century Gothic" panose="020B0502020202020204" pitchFamily="34" charset="0"/>
              </a:rPr>
              <a:t>A quiz is different to a STAR test because students only take a quiz </a:t>
            </a:r>
            <a:r>
              <a:rPr lang="en-GB" b="1" u="sng" dirty="0">
                <a:latin typeface="Century Gothic" panose="020B0502020202020204" pitchFamily="34" charset="0"/>
              </a:rPr>
              <a:t>after</a:t>
            </a:r>
            <a:r>
              <a:rPr lang="en-GB" dirty="0">
                <a:latin typeface="Century Gothic" panose="020B0502020202020204" pitchFamily="34" charset="0"/>
              </a:rPr>
              <a:t> they have </a:t>
            </a:r>
            <a:r>
              <a:rPr lang="en-GB" i="1" dirty="0">
                <a:latin typeface="Century Gothic" panose="020B0502020202020204" pitchFamily="34" charset="0"/>
              </a:rPr>
              <a:t>finished</a:t>
            </a:r>
            <a:r>
              <a:rPr lang="en-GB" dirty="0">
                <a:latin typeface="Century Gothic" panose="020B0502020202020204" pitchFamily="34" charset="0"/>
              </a:rPr>
              <a:t> a book. </a:t>
            </a:r>
          </a:p>
          <a:p>
            <a:endParaRPr lang="en-GB" dirty="0">
              <a:latin typeface="Century Gothic" panose="020B0502020202020204" pitchFamily="34" charset="0"/>
            </a:endParaRPr>
          </a:p>
          <a:p>
            <a:r>
              <a:rPr lang="en-GB" dirty="0">
                <a:latin typeface="Century Gothic" panose="020B0502020202020204" pitchFamily="34" charset="0"/>
              </a:rPr>
              <a:t>There are usually about 10 questions on the book that has been read. At the end of the quiz the students are given a percentage to show them how well they have done. </a:t>
            </a:r>
          </a:p>
          <a:p>
            <a:endParaRPr lang="en-GB" dirty="0">
              <a:latin typeface="Century Gothic" panose="020B0502020202020204" pitchFamily="34" charset="0"/>
            </a:endParaRPr>
          </a:p>
          <a:p>
            <a:r>
              <a:rPr lang="en-GB" dirty="0">
                <a:latin typeface="Century Gothic" panose="020B0502020202020204" pitchFamily="34" charset="0"/>
              </a:rPr>
              <a:t>There are some important rules for taking quizzes:</a:t>
            </a:r>
          </a:p>
          <a:p>
            <a:endParaRPr lang="en-GB" dirty="0">
              <a:latin typeface="Century Gothic" panose="020B0502020202020204" pitchFamily="34" charset="0"/>
            </a:endParaRPr>
          </a:p>
          <a:p>
            <a:pPr marL="342900" indent="-342900">
              <a:buAutoNum type="arabicParenR"/>
            </a:pPr>
            <a:r>
              <a:rPr lang="en-GB" dirty="0">
                <a:solidFill>
                  <a:srgbClr val="7030A0"/>
                </a:solidFill>
                <a:latin typeface="Century Gothic" panose="020B0502020202020204" pitchFamily="34" charset="0"/>
              </a:rPr>
              <a:t>The book the child is quizzed on </a:t>
            </a:r>
            <a:r>
              <a:rPr lang="en-GB" b="1" u="sng" dirty="0">
                <a:solidFill>
                  <a:srgbClr val="7030A0"/>
                </a:solidFill>
                <a:latin typeface="Century Gothic" panose="020B0502020202020204" pitchFamily="34" charset="0"/>
              </a:rPr>
              <a:t>must be a book they have read in the last two weeks</a:t>
            </a:r>
            <a:r>
              <a:rPr lang="en-GB" dirty="0">
                <a:solidFill>
                  <a:srgbClr val="7030A0"/>
                </a:solidFill>
                <a:latin typeface="Century Gothic" panose="020B0502020202020204" pitchFamily="34" charset="0"/>
              </a:rPr>
              <a:t>. AR is not a memory test but rather measuring reading ability.</a:t>
            </a:r>
          </a:p>
          <a:p>
            <a:pPr marL="342900" indent="-342900">
              <a:buAutoNum type="arabicParenR"/>
            </a:pPr>
            <a:r>
              <a:rPr lang="en-GB" dirty="0">
                <a:solidFill>
                  <a:srgbClr val="7030A0"/>
                </a:solidFill>
                <a:latin typeface="Century Gothic" panose="020B0502020202020204" pitchFamily="34" charset="0"/>
              </a:rPr>
              <a:t>A student cannot take a quiz until they have read the entire text.</a:t>
            </a:r>
            <a:endParaRPr lang="en-GB" b="1" u="sng" dirty="0">
              <a:solidFill>
                <a:srgbClr val="7030A0"/>
              </a:solidFill>
              <a:latin typeface="Century Gothic" panose="020B0502020202020204" pitchFamily="34" charset="0"/>
            </a:endParaRPr>
          </a:p>
          <a:p>
            <a:pPr marL="342900" indent="-342900">
              <a:buAutoNum type="arabicParenR"/>
            </a:pPr>
            <a:r>
              <a:rPr lang="en-GB" dirty="0">
                <a:solidFill>
                  <a:srgbClr val="7030A0"/>
                </a:solidFill>
                <a:latin typeface="Century Gothic" panose="020B0502020202020204" pitchFamily="34" charset="0"/>
              </a:rPr>
              <a:t>Quizzes must be done individually, not with anyone’s help.</a:t>
            </a:r>
          </a:p>
          <a:p>
            <a:pPr marL="342900" indent="-342900">
              <a:buAutoNum type="arabicParenR"/>
            </a:pPr>
            <a:endParaRPr lang="en-GB" dirty="0">
              <a:latin typeface="Century Gothic" panose="020B0502020202020204" pitchFamily="34" charset="0"/>
            </a:endParaRPr>
          </a:p>
        </p:txBody>
      </p:sp>
    </p:spTree>
    <p:extLst>
      <p:ext uri="{BB962C8B-B14F-4D97-AF65-F5344CB8AC3E}">
        <p14:creationId xmlns:p14="http://schemas.microsoft.com/office/powerpoint/2010/main" val="161279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5987008" cy="1143000"/>
          </a:xfrm>
          <a:solidFill>
            <a:schemeClr val="bg1"/>
          </a:solidFill>
          <a:ln>
            <a:solidFill>
              <a:schemeClr val="bg1"/>
            </a:solidFill>
          </a:ln>
        </p:spPr>
        <p:txBody>
          <a:bodyPr/>
          <a:lstStyle/>
          <a:p>
            <a:r>
              <a:rPr lang="en-GB" b="1" dirty="0">
                <a:latin typeface="Century Gothic" panose="020B0502020202020204" pitchFamily="34" charset="0"/>
              </a:rPr>
              <a:t>Feedback</a:t>
            </a:r>
          </a:p>
        </p:txBody>
      </p:sp>
      <p:sp>
        <p:nvSpPr>
          <p:cNvPr id="3" name="Content Placeholder 2"/>
          <p:cNvSpPr>
            <a:spLocks noGrp="1"/>
          </p:cNvSpPr>
          <p:nvPr>
            <p:ph idx="1"/>
          </p:nvPr>
        </p:nvSpPr>
        <p:spPr>
          <a:xfrm>
            <a:off x="611560" y="1758826"/>
            <a:ext cx="7992888" cy="4525963"/>
          </a:xfrm>
          <a:solidFill>
            <a:schemeClr val="bg1"/>
          </a:solidFill>
          <a:ln>
            <a:solidFill>
              <a:schemeClr val="bg1"/>
            </a:solidFill>
          </a:ln>
        </p:spPr>
        <p:txBody>
          <a:bodyPr>
            <a:normAutofit fontScale="92500"/>
          </a:bodyPr>
          <a:lstStyle/>
          <a:p>
            <a:r>
              <a:rPr lang="en-GB" dirty="0">
                <a:latin typeface="Century Gothic" panose="020B0502020202020204" pitchFamily="34" charset="0"/>
              </a:rPr>
              <a:t>Every two weeks each English teacher has a dedicated AR lesson to work with your child and provide them reading feedback. </a:t>
            </a:r>
          </a:p>
          <a:p>
            <a:endParaRPr lang="en-GB" dirty="0">
              <a:latin typeface="Century Gothic" panose="020B0502020202020204" pitchFamily="34" charset="0"/>
            </a:endParaRPr>
          </a:p>
          <a:p>
            <a:r>
              <a:rPr lang="en-GB" dirty="0">
                <a:latin typeface="Century Gothic" panose="020B0502020202020204" pitchFamily="34" charset="0"/>
              </a:rPr>
              <a:t>The AR lesson with the English teacher will go through how well your child is doing and what they need to do to get better at reading. </a:t>
            </a:r>
          </a:p>
          <a:p>
            <a:endParaRPr lang="en-GB" dirty="0">
              <a:latin typeface="Century Gothic" panose="020B0502020202020204" pitchFamily="34" charset="0"/>
            </a:endParaRPr>
          </a:p>
          <a:p>
            <a:r>
              <a:rPr lang="en-GB" dirty="0">
                <a:latin typeface="Century Gothic" panose="020B0502020202020204" pitchFamily="34" charset="0"/>
              </a:rPr>
              <a:t>English teachers are also there to ensure students are reading the right level and type of books. </a:t>
            </a:r>
          </a:p>
          <a:p>
            <a:endParaRPr lang="en-GB" dirty="0">
              <a:latin typeface="Century Gothic" panose="020B0502020202020204" pitchFamily="34" charset="0"/>
            </a:endParaRPr>
          </a:p>
          <a:p>
            <a:r>
              <a:rPr lang="en-GB" dirty="0">
                <a:latin typeface="Century Gothic" panose="020B0502020202020204" pitchFamily="34" charset="0"/>
              </a:rPr>
              <a:t>The computer can tell teachers very specific information about your child’s reading development. For instance, it can even explain how many minutes a day your child is reading. </a:t>
            </a:r>
          </a:p>
        </p:txBody>
      </p:sp>
    </p:spTree>
    <p:extLst>
      <p:ext uri="{BB962C8B-B14F-4D97-AF65-F5344CB8AC3E}">
        <p14:creationId xmlns:p14="http://schemas.microsoft.com/office/powerpoint/2010/main" val="166751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1115</Words>
  <Application>Microsoft Office PowerPoint</Application>
  <PresentationFormat>On-screen Show (4:3)</PresentationFormat>
  <Paragraphs>108</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Accelerated Reader: A Guide for Parents</vt:lpstr>
      <vt:lpstr>PowerPoint Presentation</vt:lpstr>
      <vt:lpstr>How it works…</vt:lpstr>
      <vt:lpstr>How STAR tests work</vt:lpstr>
      <vt:lpstr>PowerPoint Presentation</vt:lpstr>
      <vt:lpstr>A ZPD score is given to your child after completing the STAR test</vt:lpstr>
      <vt:lpstr>AR Colours- ZPD range</vt:lpstr>
      <vt:lpstr>AR Quizzes</vt:lpstr>
      <vt:lpstr>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 Bookfinder </vt:lpstr>
      <vt:lpstr>Quick Search in Accelerated Reader Bookfinder</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Tracey Dickinson</cp:lastModifiedBy>
  <cp:revision>27</cp:revision>
  <dcterms:created xsi:type="dcterms:W3CDTF">2017-01-16T09:59:25Z</dcterms:created>
  <dcterms:modified xsi:type="dcterms:W3CDTF">2026-01-05T16:29:38Z</dcterms:modified>
</cp:coreProperties>
</file>