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9872663" cy="67421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622DD2-11A2-4356-9B7A-8FBCC2229B52}">
  <a:tblStyle styleId="{89622DD2-11A2-4356-9B7A-8FBCC2229B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7D9A0B9-835C-4F56-9534-AF7BD193B451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0AD47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70AD4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0" y="9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3"/>
            <a:ext cx="4278154" cy="33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92225" y="3"/>
            <a:ext cx="4278154" cy="33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27400" y="841375"/>
            <a:ext cx="3217863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7268" y="3244642"/>
            <a:ext cx="7898130" cy="26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03837"/>
            <a:ext cx="4278154" cy="3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92225" y="6403837"/>
            <a:ext cx="4278154" cy="3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1375"/>
            <a:ext cx="3217863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987268" y="3244642"/>
            <a:ext cx="7898130" cy="265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63" name="Google Shape;63;p4:notes"/>
          <p:cNvSpPr txBox="1">
            <a:spLocks noGrp="1"/>
          </p:cNvSpPr>
          <p:nvPr>
            <p:ph type="sldNum" idx="12"/>
          </p:nvPr>
        </p:nvSpPr>
        <p:spPr>
          <a:xfrm>
            <a:off x="5592224" y="6403837"/>
            <a:ext cx="4278094" cy="3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1375"/>
            <a:ext cx="3217863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987268" y="3244642"/>
            <a:ext cx="7898130" cy="265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t" anchorCtr="0">
            <a:noAutofit/>
          </a:bodyPr>
          <a:lstStyle/>
          <a:p>
            <a:pPr marL="0" indent="0" algn="ctr">
              <a:buClr>
                <a:schemeClr val="dk1"/>
              </a:buClr>
            </a:pPr>
            <a:endParaRPr/>
          </a:p>
        </p:txBody>
      </p:sp>
      <p:sp>
        <p:nvSpPr>
          <p:cNvPr id="76" name="Google Shape;76;p5:notes"/>
          <p:cNvSpPr txBox="1">
            <a:spLocks noGrp="1"/>
          </p:cNvSpPr>
          <p:nvPr>
            <p:ph type="sldNum" idx="12"/>
          </p:nvPr>
        </p:nvSpPr>
        <p:spPr>
          <a:xfrm>
            <a:off x="5592224" y="6403837"/>
            <a:ext cx="4278094" cy="3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1375"/>
            <a:ext cx="3217863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987268" y="3244642"/>
            <a:ext cx="7898130" cy="265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</a:pPr>
            <a:r>
              <a:rPr lang="en-GB" sz="1500">
                <a:solidFill>
                  <a:srgbClr val="46352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Meals vs. Packed Lunch - On average hot meals contains 40% more fibre &amp; 30% less salt than packed lunches</a:t>
            </a:r>
            <a:endParaRPr sz="1500">
              <a:solidFill>
                <a:srgbClr val="46352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6:notes"/>
          <p:cNvSpPr txBox="1">
            <a:spLocks noGrp="1"/>
          </p:cNvSpPr>
          <p:nvPr>
            <p:ph type="sldNum" idx="12"/>
          </p:nvPr>
        </p:nvSpPr>
        <p:spPr>
          <a:xfrm>
            <a:off x="5592224" y="6403837"/>
            <a:ext cx="4278094" cy="3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68" tIns="45184" rIns="90368" bIns="45184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14"/>
          <p:cNvGraphicFramePr/>
          <p:nvPr>
            <p:extLst>
              <p:ext uri="{D42A27DB-BD31-4B8C-83A1-F6EECF244321}">
                <p14:modId xmlns:p14="http://schemas.microsoft.com/office/powerpoint/2010/main" val="1972187159"/>
              </p:ext>
            </p:extLst>
          </p:nvPr>
        </p:nvGraphicFramePr>
        <p:xfrm>
          <a:off x="1812018" y="2698816"/>
          <a:ext cx="12255037" cy="6563355"/>
        </p:xfrm>
        <a:graphic>
          <a:graphicData uri="http://schemas.openxmlformats.org/drawingml/2006/table">
            <a:tbl>
              <a:tblPr firstRow="1" bandRow="1">
                <a:noFill/>
                <a:tableStyleId>{89622DD2-11A2-4356-9B7A-8FBCC2229B52}</a:tableStyleId>
              </a:tblPr>
              <a:tblGrid>
                <a:gridCol w="25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Beef Bolognese</a:t>
                      </a:r>
                      <a:endParaRPr sz="1400" u="none" strike="noStrike" cap="none"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Wholegrain </a:t>
                      </a:r>
                      <a:endParaRPr sz="1400" b="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Penne Pasta, Garlic Bread </a:t>
                      </a:r>
                      <a:endParaRPr sz="1400" b="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Green Salad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Beef Burger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Baked beans</a:t>
                      </a:r>
                      <a:endParaRPr lang="en-GB"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Turkey Sage &amp; </a:t>
                      </a: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Onion Stuffing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Roasties &amp; 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Veggies &amp;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Chicken tikka Masala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Wholegrain rice &amp;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Fish 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Fillet (MSC)</a:t>
                      </a: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&amp; Baked Beans/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Peas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Margherita Pizza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Baked beans</a:t>
                      </a:r>
                      <a:endParaRPr lang="en-GB"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Burger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Baked Beans</a:t>
                      </a:r>
                      <a:endParaRPr lang="en-GB"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Roast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Roasties &amp;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Veggies &amp; Gravy</a:t>
                      </a: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GB"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Baked beans</a:t>
                      </a:r>
                      <a:endParaRPr lang="en-GB"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GB"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&amp; Bean Wrap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Grab and go hot Deli items  and Pasta Pots available everyday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Potatoes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Choice of Tasty Toppings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4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Pick &amp; Mix Packed Lunch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 lang="en-GB"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Assorted </a:t>
                      </a:r>
                      <a:r>
                        <a:rPr lang="en-GB" sz="1400" b="1" u="none" strike="noStrike" cap="none" dirty="0" err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Cakes,Biscuits,Jelly</a:t>
                      </a: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Fruit 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9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475" y="2182975"/>
            <a:ext cx="2512000" cy="25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32473" y="3482311"/>
            <a:ext cx="2512000" cy="25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00" y="5829208"/>
            <a:ext cx="1746417" cy="174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00" y="6658206"/>
            <a:ext cx="1746417" cy="174642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 rot="-367863">
            <a:off x="299096" y="390204"/>
            <a:ext cx="2668463" cy="89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Autumn / Winter 2022 / 23</a:t>
            </a:r>
            <a:endParaRPr sz="1600" b="1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5/9, 26/9,17/10, 7/11, </a:t>
            </a:r>
            <a:endParaRPr sz="1500" b="0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28/11, 19/12, 9/1, 30/1</a:t>
            </a:r>
            <a:endParaRPr sz="1500" b="0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3280B-A07D-4390-BDD9-335D4264A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883" y="9358912"/>
            <a:ext cx="8042204" cy="1179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52FBD5-FD12-4BBD-9326-FDB38061EE6D}"/>
              </a:ext>
            </a:extLst>
          </p:cNvPr>
          <p:cNvSpPr txBox="1"/>
          <p:nvPr/>
        </p:nvSpPr>
        <p:spPr>
          <a:xfrm>
            <a:off x="4542503" y="9586452"/>
            <a:ext cx="6282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Menu Has Been Optimised to take current Supply Chain Issues Into Consideration Advertised dishes May Change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5"/>
          <p:cNvGraphicFramePr/>
          <p:nvPr>
            <p:extLst>
              <p:ext uri="{D42A27DB-BD31-4B8C-83A1-F6EECF244321}">
                <p14:modId xmlns:p14="http://schemas.microsoft.com/office/powerpoint/2010/main" val="3992795078"/>
              </p:ext>
            </p:extLst>
          </p:nvPr>
        </p:nvGraphicFramePr>
        <p:xfrm>
          <a:off x="1895318" y="2563341"/>
          <a:ext cx="12504075" cy="6341050"/>
        </p:xfrm>
        <a:graphic>
          <a:graphicData uri="http://schemas.openxmlformats.org/drawingml/2006/table">
            <a:tbl>
              <a:tblPr firstRow="1" bandRow="1">
                <a:noFill/>
                <a:tableStyleId>{E7D9A0B9-835C-4F56-9534-AF7BD193B451}</a:tableStyleId>
              </a:tblPr>
              <a:tblGrid>
                <a:gridCol w="24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Meat Free Monday!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Choose either our tasty Margherita Pizza or our Veggie Supreme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Served with 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Potato Wedges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Sausage &amp; Mash</a:t>
                      </a:r>
                      <a:endParaRPr lang="en-GB"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Garden Peas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b="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Roasted Gammon Joint</a:t>
                      </a:r>
                      <a:endParaRPr sz="140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Roasties, Fresh Veggies &amp; Gravy</a:t>
                      </a:r>
                      <a:endParaRPr sz="1400" b="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Hot Dog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Baked beans</a:t>
                      </a:r>
                      <a:endParaRPr lang="en-GB"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Fish Fillet 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&amp; Baked Beans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Sausages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Mashed potato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Peas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&amp; Onion Pastry Slice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Roasties, Fresh Veggies &amp; Gravy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Dog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Baked beans</a:t>
                      </a:r>
                      <a:endParaRPr lang="en-GB"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Bean &amp;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Vegetable Fingers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sz="1400" u="none" strike="noStrike" cap="none" dirty="0"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9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Grab and go hot Deli items  and Pasta Pots available everyday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9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Potatoes</a:t>
                      </a: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Choice of Tasty Toppings</a:t>
                      </a:r>
                      <a:endParaRPr sz="1400" u="none" strike="noStrike" cap="none" dirty="0"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  <a:tabLst/>
                        <a:defRPr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Pick &amp; Mix Packed Lunch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 lang="en-GB"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Assorted </a:t>
                      </a:r>
                      <a:r>
                        <a:rPr lang="en-GB" sz="1400" b="1" u="none" strike="noStrike" cap="none" dirty="0" err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Cakes,Biscuits,Jelly</a:t>
                      </a: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Fruit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3C47D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Google Shape;79;p15"/>
          <p:cNvSpPr txBox="1"/>
          <p:nvPr/>
        </p:nvSpPr>
        <p:spPr>
          <a:xfrm>
            <a:off x="2590159" y="1201913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6500187"/>
            <a:ext cx="1855252" cy="18552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 rot="-367863">
            <a:off x="299120" y="390201"/>
            <a:ext cx="2668463" cy="89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Autumn / Winter 2022 / 23</a:t>
            </a:r>
            <a:endParaRPr sz="1600" b="1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12/9, 3/10, 24/10, 14/11, 5/12, 26/12, 16/1, 6/2</a:t>
            </a:r>
            <a:endParaRPr sz="1500" b="0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6275" y="1801975"/>
            <a:ext cx="2512000" cy="25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6273" y="3101311"/>
            <a:ext cx="2512000" cy="25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4">
            <a:extLst>
              <a:ext uri="{FF2B5EF4-FFF2-40B4-BE49-F238E27FC236}">
                <a16:creationId xmlns:a16="http://schemas.microsoft.com/office/drawing/2014/main" id="{74468E97-5050-4F11-BCCC-06FA51A0083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516" y="5389417"/>
            <a:ext cx="1746417" cy="174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CE60D-EAD1-4FB6-BA9C-8FC3EAFC9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5397" y="9265644"/>
            <a:ext cx="7889099" cy="1215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4108" y="54048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9837" y="6357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441" y="6357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2202" y="5976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7303" y="6128752"/>
            <a:ext cx="265722" cy="329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6"/>
          <p:cNvGrpSpPr/>
          <p:nvPr/>
        </p:nvGrpSpPr>
        <p:grpSpPr>
          <a:xfrm>
            <a:off x="10731486" y="8039245"/>
            <a:ext cx="163160" cy="163160"/>
            <a:chOff x="6983144" y="10381290"/>
            <a:chExt cx="172200" cy="172200"/>
          </a:xfrm>
        </p:grpSpPr>
        <p:sp>
          <p:nvSpPr>
            <p:cNvPr id="98" name="Google Shape;98;p16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3"/>
                <a:buFont typeface="Arial"/>
                <a:buNone/>
              </a:pPr>
              <a:endParaRPr sz="290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3"/>
                <a:buFont typeface="Arial"/>
                <a:buNone/>
              </a:pPr>
              <a:endParaRPr sz="290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6"/>
          <p:cNvSpPr/>
          <p:nvPr/>
        </p:nvSpPr>
        <p:spPr>
          <a:xfrm>
            <a:off x="12662861" y="7335974"/>
            <a:ext cx="101400" cy="10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3"/>
              <a:buFont typeface="Arial"/>
              <a:buNone/>
            </a:pPr>
            <a:endParaRPr sz="290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882882" y="47206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3"/>
              <a:buFont typeface="Arial"/>
              <a:buNone/>
            </a:pPr>
            <a:endParaRPr sz="290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9003843" y="42634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3"/>
              <a:buFont typeface="Arial"/>
              <a:buNone/>
            </a:pPr>
            <a:endParaRPr sz="290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1451344" y="44920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3"/>
              <a:buFont typeface="Arial"/>
              <a:buNone/>
            </a:pPr>
            <a:endParaRPr sz="290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5062" y="4452352"/>
            <a:ext cx="265722" cy="329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16"/>
          <p:cNvGraphicFramePr/>
          <p:nvPr>
            <p:extLst>
              <p:ext uri="{D42A27DB-BD31-4B8C-83A1-F6EECF244321}">
                <p14:modId xmlns:p14="http://schemas.microsoft.com/office/powerpoint/2010/main" val="2288303954"/>
              </p:ext>
            </p:extLst>
          </p:nvPr>
        </p:nvGraphicFramePr>
        <p:xfrm>
          <a:off x="1893018" y="2573341"/>
          <a:ext cx="12570750" cy="6394750"/>
        </p:xfrm>
        <a:graphic>
          <a:graphicData uri="http://schemas.openxmlformats.org/drawingml/2006/table">
            <a:tbl>
              <a:tblPr firstRow="1" bandRow="1">
                <a:noFill/>
                <a:tableStyleId>{89622DD2-11A2-4356-9B7A-8FBCC2229B52}</a:tableStyleId>
              </a:tblPr>
              <a:tblGrid>
                <a:gridCol w="251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2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&amp; Tomato Pizza</a:t>
                      </a: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with Oven Baked Wedges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Minced Beef &amp; Onion Pie 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Creamy Mash, Green Beans &amp; Gravy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Turkey &amp; Sage &amp; Onion Stuffing </a:t>
                      </a:r>
                      <a:b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Crispy Roasties &amp; Fresh Veggies &amp; Gravy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BBQ Chicken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Oven Baked Wedges &amp; Vegetables</a:t>
                      </a:r>
                      <a:endParaRPr sz="1400" b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Fish 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Fillet (MSC)</a:t>
                      </a: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&amp; Baked Beans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Bolognaise 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Wholegrain Pasta &amp; Sweetcorn Salad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Sausages</a:t>
                      </a: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Creamy Mash, Green Beans &amp; Gravy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Roast </a:t>
                      </a:r>
                      <a:endParaRPr sz="1400" b="1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Crispy Roasties, Fresh Veggies </a:t>
                      </a:r>
                      <a:endParaRPr sz="140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Gravy</a:t>
                      </a:r>
                      <a:endParaRPr sz="1400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Crunchy Topped 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Macaroni Cheese 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Oven Baked Wedges &amp;</a:t>
                      </a: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Baked Beans</a:t>
                      </a:r>
                      <a:endParaRPr sz="140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400" b="1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Beans &amp; </a:t>
                      </a:r>
                      <a:endParaRPr sz="1400" b="1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Vegetable Fingers</a:t>
                      </a:r>
                      <a:endParaRPr sz="1400" b="1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sz="1400" b="1" u="none" strike="noStrike" cap="non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Grab and go hot Deli items  and Pasta Pots available everyday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Potatoes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400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Choice of Tasty Toppings</a:t>
                      </a:r>
                      <a:endParaRPr sz="1400" b="1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Pick &amp; Mix Packed Lunch</a:t>
                      </a:r>
                      <a:b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Assorted </a:t>
                      </a:r>
                      <a:r>
                        <a:rPr lang="en-GB" sz="1400" b="1" u="none" strike="noStrike" cap="none" dirty="0" err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Cakes,Biscuits,Jelly</a:t>
                      </a:r>
                      <a:r>
                        <a:rPr lang="en-GB" sz="1400" b="1" u="none" strike="noStrike" cap="none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Fruit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CC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6" name="Google Shape;106;p16"/>
          <p:cNvSpPr txBox="1"/>
          <p:nvPr/>
        </p:nvSpPr>
        <p:spPr>
          <a:xfrm rot="-367863">
            <a:off x="299096" y="390204"/>
            <a:ext cx="2668463" cy="89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Autumn / Winter 2022 / 23</a:t>
            </a:r>
            <a:endParaRPr sz="1600" b="1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19/9, 10/10, 31/10, 21/11, 12/12, 2/1, 23/1, 13/2</a:t>
            </a:r>
            <a:endParaRPr sz="1500" b="0" i="0" u="none" strike="noStrike" cap="non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" y="5527457"/>
            <a:ext cx="1855252" cy="185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" y="6500187"/>
            <a:ext cx="1855252" cy="185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56275" y="1801975"/>
            <a:ext cx="2512000" cy="25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56273" y="3101311"/>
            <a:ext cx="2512000" cy="251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37C229-8AE8-4AF4-8A04-6D3AA6769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7726" y="9312226"/>
            <a:ext cx="8652681" cy="990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69A9C0-04EB-46E9-9138-426F92724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7726" y="9084446"/>
            <a:ext cx="8855135" cy="1459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295</Words>
  <Application>Microsoft Office PowerPoint</Application>
  <PresentationFormat>Custom</PresentationFormat>
  <Paragraphs>112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Calibri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catering</dc:creator>
  <cp:lastModifiedBy>catering</cp:lastModifiedBy>
  <cp:revision>10</cp:revision>
  <cp:lastPrinted>2022-09-07T13:39:14Z</cp:lastPrinted>
  <dcterms:modified xsi:type="dcterms:W3CDTF">2022-09-07T13:45:25Z</dcterms:modified>
</cp:coreProperties>
</file>